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39"/>
  </p:notesMasterIdLst>
  <p:sldIdLst>
    <p:sldId id="278" r:id="rId3"/>
    <p:sldId id="257" r:id="rId4"/>
    <p:sldId id="289" r:id="rId5"/>
    <p:sldId id="290" r:id="rId6"/>
    <p:sldId id="279" r:id="rId7"/>
    <p:sldId id="259" r:id="rId8"/>
    <p:sldId id="260" r:id="rId9"/>
    <p:sldId id="280" r:id="rId10"/>
    <p:sldId id="261" r:id="rId11"/>
    <p:sldId id="281" r:id="rId12"/>
    <p:sldId id="262" r:id="rId13"/>
    <p:sldId id="294" r:id="rId14"/>
    <p:sldId id="292" r:id="rId15"/>
    <p:sldId id="293" r:id="rId16"/>
    <p:sldId id="263" r:id="rId17"/>
    <p:sldId id="276" r:id="rId18"/>
    <p:sldId id="282" r:id="rId19"/>
    <p:sldId id="264" r:id="rId20"/>
    <p:sldId id="265" r:id="rId21"/>
    <p:sldId id="287" r:id="rId22"/>
    <p:sldId id="266" r:id="rId23"/>
    <p:sldId id="284" r:id="rId24"/>
    <p:sldId id="267" r:id="rId25"/>
    <p:sldId id="269" r:id="rId26"/>
    <p:sldId id="268" r:id="rId27"/>
    <p:sldId id="270" r:id="rId28"/>
    <p:sldId id="271" r:id="rId29"/>
    <p:sldId id="283" r:id="rId30"/>
    <p:sldId id="285" r:id="rId31"/>
    <p:sldId id="272" r:id="rId32"/>
    <p:sldId id="286" r:id="rId33"/>
    <p:sldId id="273" r:id="rId34"/>
    <p:sldId id="274" r:id="rId35"/>
    <p:sldId id="275" r:id="rId36"/>
    <p:sldId id="288" r:id="rId37"/>
    <p:sldId id="277"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2" autoAdjust="0"/>
    <p:restoredTop sz="94660"/>
  </p:normalViewPr>
  <p:slideViewPr>
    <p:cSldViewPr snapToGrid="0" snapToObjects="1">
      <p:cViewPr varScale="1">
        <p:scale>
          <a:sx n="88" d="100"/>
          <a:sy n="88" d="100"/>
        </p:scale>
        <p:origin x="225" y="3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A8371-9AB5-4C50-8430-E71014C048D2}" type="datetimeFigureOut">
              <a:rPr lang="it-IT" smtClean="0"/>
              <a:pPr/>
              <a:t>18/09/2026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9A8A0-1679-4E5C-BC8D-D9E67889262F}" type="slidenum">
              <a:rPr lang="it-IT" smtClean="0"/>
              <a:pPr/>
              <a:t>‹N›</a:t>
            </a:fld>
            <a:endParaRPr lang="it-IT"/>
          </a:p>
        </p:txBody>
      </p:sp>
    </p:spTree>
    <p:extLst>
      <p:ext uri="{BB962C8B-B14F-4D97-AF65-F5344CB8AC3E}">
        <p14:creationId xmlns:p14="http://schemas.microsoft.com/office/powerpoint/2010/main" val="2442018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9731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 name="PlaceHolder 1"/>
          <p:cNvSpPr>
            <a:spLocks noGrp="1" noRot="1" noChangeAspect="1"/>
          </p:cNvSpPr>
          <p:nvPr>
            <p:ph type="sldImg"/>
          </p:nvPr>
        </p:nvSpPr>
        <p:spPr>
          <a:xfrm>
            <a:off x="685800" y="1143000"/>
            <a:ext cx="5486400" cy="3086100"/>
          </a:xfrm>
          <a:prstGeom prst="rect">
            <a:avLst/>
          </a:prstGeom>
          <a:ln w="0">
            <a:noFill/>
          </a:ln>
        </p:spPr>
      </p:sp>
      <p:sp>
        <p:nvSpPr>
          <p:cNvPr id="63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it-IT" sz="1800" b="0" strike="noStrike" spc="-1">
              <a:solidFill>
                <a:srgbClr val="000000"/>
              </a:solidFill>
              <a:latin typeface="Arial"/>
            </a:endParaRPr>
          </a:p>
        </p:txBody>
      </p:sp>
      <p:sp>
        <p:nvSpPr>
          <p:cNvPr id="638" name="PlaceHolder 3"/>
          <p:cNvSpPr>
            <a:spLocks noGrp="1"/>
          </p:cNvSpPr>
          <p:nvPr>
            <p:ph type="sldNum" idx="30"/>
          </p:nvPr>
        </p:nvSpPr>
        <p:spPr>
          <a:xfrm>
            <a:off x="3884760" y="8685360"/>
            <a:ext cx="2971440" cy="458280"/>
          </a:xfrm>
          <a:prstGeom prst="rect">
            <a:avLst/>
          </a:prstGeom>
          <a:noFill/>
          <a:ln w="0">
            <a:noFill/>
          </a:ln>
        </p:spPr>
        <p:txBody>
          <a:bodyPr anchor="b">
            <a:noAutofit/>
          </a:bodyPr>
          <a:lstStyle>
            <a:lvl1pPr indent="0" algn="r">
              <a:lnSpc>
                <a:spcPct val="100000"/>
              </a:lnSpc>
              <a:buNone/>
              <a:defRPr lang="it-IT" sz="1200" b="0" strike="noStrike" spc="-1">
                <a:solidFill>
                  <a:srgbClr val="000000"/>
                </a:solidFill>
                <a:latin typeface="Times New Roman"/>
              </a:defRPr>
            </a:lvl1pPr>
          </a:lstStyle>
          <a:p>
            <a:pPr indent="0" algn="r">
              <a:lnSpc>
                <a:spcPct val="100000"/>
              </a:lnSpc>
              <a:buNone/>
            </a:pPr>
            <a:fld id="{BD68633F-8349-4432-B17E-57F01616FDB3}" type="slidenum">
              <a:rPr lang="it-IT" sz="1200" b="0" strike="noStrike" spc="-1">
                <a:solidFill>
                  <a:srgbClr val="000000"/>
                </a:solidFill>
                <a:latin typeface="Times New Roman"/>
              </a:rPr>
              <a:pPr indent="0" algn="r">
                <a:lnSpc>
                  <a:spcPct val="100000"/>
                </a:lnSpc>
                <a:buNone/>
              </a:pPr>
              <a:t>3</a:t>
            </a:fld>
            <a:endParaRPr lang="it-IT" sz="1200" b="0" strike="noStrike" spc="-1">
              <a:solidFill>
                <a:srgbClr val="000000"/>
              </a:solidFill>
              <a:latin typeface="Times New Roman"/>
            </a:endParaRPr>
          </a:p>
        </p:txBody>
      </p:sp>
    </p:spTree>
    <p:extLst>
      <p:ext uri="{BB962C8B-B14F-4D97-AF65-F5344CB8AC3E}">
        <p14:creationId xmlns:p14="http://schemas.microsoft.com/office/powerpoint/2010/main" val="1660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PlaceHolder 1"/>
          <p:cNvSpPr>
            <a:spLocks noGrp="1" noRot="1" noChangeAspect="1"/>
          </p:cNvSpPr>
          <p:nvPr>
            <p:ph type="sldImg"/>
          </p:nvPr>
        </p:nvSpPr>
        <p:spPr>
          <a:xfrm>
            <a:off x="685800" y="1143000"/>
            <a:ext cx="5486040" cy="3085920"/>
          </a:xfrm>
          <a:prstGeom prst="rect">
            <a:avLst/>
          </a:prstGeom>
          <a:ln w="0">
            <a:noFill/>
          </a:ln>
        </p:spPr>
      </p:sp>
      <p:sp>
        <p:nvSpPr>
          <p:cNvPr id="616"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it-IT" sz="1800" b="0" strike="noStrike" spc="-1">
              <a:solidFill>
                <a:srgbClr val="000000"/>
              </a:solidFill>
              <a:latin typeface="Arial"/>
            </a:endParaRPr>
          </a:p>
        </p:txBody>
      </p:sp>
      <p:sp>
        <p:nvSpPr>
          <p:cNvPr id="617" name="PlaceHolder 3"/>
          <p:cNvSpPr>
            <a:spLocks noGrp="1"/>
          </p:cNvSpPr>
          <p:nvPr>
            <p:ph type="sldNum" idx="23"/>
          </p:nvPr>
        </p:nvSpPr>
        <p:spPr>
          <a:xfrm>
            <a:off x="3884760" y="8685360"/>
            <a:ext cx="2971440" cy="458280"/>
          </a:xfrm>
          <a:prstGeom prst="rect">
            <a:avLst/>
          </a:prstGeom>
          <a:noFill/>
          <a:ln w="0">
            <a:noFill/>
          </a:ln>
        </p:spPr>
        <p:txBody>
          <a:bodyPr anchor="b">
            <a:noAutofit/>
          </a:bodyPr>
          <a:lstStyle>
            <a:lvl1pPr indent="0" algn="r">
              <a:lnSpc>
                <a:spcPct val="100000"/>
              </a:lnSpc>
              <a:buNone/>
              <a:defRPr lang="it-IT" sz="1200" b="0" strike="noStrike" spc="-1">
                <a:solidFill>
                  <a:srgbClr val="000000"/>
                </a:solidFill>
                <a:latin typeface="Times New Roman"/>
              </a:defRPr>
            </a:lvl1pPr>
          </a:lstStyle>
          <a:p>
            <a:pPr indent="0" algn="r">
              <a:lnSpc>
                <a:spcPct val="100000"/>
              </a:lnSpc>
              <a:buNone/>
            </a:pPr>
            <a:fld id="{4B1D4401-619F-4AAA-9D79-21248B751573}" type="slidenum">
              <a:rPr lang="it-IT" sz="1200" b="0" strike="noStrike" spc="-1">
                <a:solidFill>
                  <a:srgbClr val="000000"/>
                </a:solidFill>
                <a:latin typeface="Times New Roman"/>
              </a:rPr>
              <a:pPr indent="0" algn="r">
                <a:lnSpc>
                  <a:spcPct val="100000"/>
                </a:lnSpc>
                <a:buNone/>
              </a:pPr>
              <a:t>4</a:t>
            </a:fld>
            <a:endParaRPr lang="it-IT" sz="1200" b="0" strike="noStrike" spc="-1">
              <a:solidFill>
                <a:srgbClr val="000000"/>
              </a:solidFill>
              <a:latin typeface="Times New Roman"/>
            </a:endParaRPr>
          </a:p>
        </p:txBody>
      </p:sp>
    </p:spTree>
    <p:extLst>
      <p:ext uri="{BB962C8B-B14F-4D97-AF65-F5344CB8AC3E}">
        <p14:creationId xmlns:p14="http://schemas.microsoft.com/office/powerpoint/2010/main" val="1556364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 name="PlaceHolder 1"/>
          <p:cNvSpPr>
            <a:spLocks noGrp="1" noRot="1" noChangeAspect="1"/>
          </p:cNvSpPr>
          <p:nvPr>
            <p:ph type="sldImg"/>
          </p:nvPr>
        </p:nvSpPr>
        <p:spPr>
          <a:xfrm>
            <a:off x="685800" y="1143000"/>
            <a:ext cx="5486040" cy="3085920"/>
          </a:xfrm>
          <a:prstGeom prst="rect">
            <a:avLst/>
          </a:prstGeom>
          <a:ln w="0">
            <a:noFill/>
          </a:ln>
        </p:spPr>
      </p:sp>
      <p:sp>
        <p:nvSpPr>
          <p:cNvPr id="65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tabLst>
                <a:tab pos="1327320" algn="l"/>
              </a:tabLst>
            </a:pPr>
            <a:r>
              <a:rPr lang="it-IT" sz="1800" b="0" strike="noStrike" spc="-1">
                <a:solidFill>
                  <a:srgbClr val="000000"/>
                </a:solidFill>
                <a:latin typeface="Aptos"/>
                <a:ea typeface="Aptos"/>
              </a:rPr>
              <a:t>Ad ottobre 2021 è stato approvato il documento Regionale/decreto «percorso diagnostico terapeutico assistenziale per il trattamento integrato dell’obesità dell’adulto con i relativi allegati» e pubblicato in Gazzetta ufficiale della regione Sicilia.</a:t>
            </a:r>
            <a:endParaRPr lang="it-IT" sz="1800" b="0" strike="noStrike" spc="-1">
              <a:solidFill>
                <a:srgbClr val="000000"/>
              </a:solidFill>
              <a:latin typeface="Arial"/>
            </a:endParaRPr>
          </a:p>
        </p:txBody>
      </p:sp>
      <p:sp>
        <p:nvSpPr>
          <p:cNvPr id="659" name="PlaceHolder 3"/>
          <p:cNvSpPr>
            <a:spLocks noGrp="1"/>
          </p:cNvSpPr>
          <p:nvPr>
            <p:ph type="sldNum" idx="37"/>
          </p:nvPr>
        </p:nvSpPr>
        <p:spPr>
          <a:xfrm>
            <a:off x="3884760" y="8685360"/>
            <a:ext cx="2971440" cy="458280"/>
          </a:xfrm>
          <a:prstGeom prst="rect">
            <a:avLst/>
          </a:prstGeom>
          <a:noFill/>
          <a:ln w="0">
            <a:noFill/>
          </a:ln>
        </p:spPr>
        <p:txBody>
          <a:bodyPr anchor="b">
            <a:noAutofit/>
          </a:bodyPr>
          <a:lstStyle>
            <a:lvl1pPr indent="0" algn="r">
              <a:lnSpc>
                <a:spcPct val="100000"/>
              </a:lnSpc>
              <a:buNone/>
              <a:defRPr lang="it-IT" sz="1200" b="0" strike="noStrike" spc="-1">
                <a:solidFill>
                  <a:srgbClr val="000000"/>
                </a:solidFill>
                <a:latin typeface="Times New Roman"/>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718E657-0574-4B5C-AE1E-E70D87A00D34}" type="slidenum">
              <a:rPr kumimoji="0" lang="it-IT" sz="1200" b="0" i="0" u="none" strike="noStrike" kern="1200" cap="none" spc="-1" normalizeH="0" baseline="0" noProof="0">
                <a:ln>
                  <a:noFill/>
                </a:ln>
                <a:solidFill>
                  <a:srgbClr val="000000"/>
                </a:solidFill>
                <a:effectLst/>
                <a:uLnTx/>
                <a:uFillTx/>
                <a:latin typeface="Times New Roman"/>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t-IT" sz="1200" b="0" i="0" u="none" strike="noStrike" kern="1200" cap="none" spc="-1"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2436442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 name="PlaceHolder 1"/>
          <p:cNvSpPr>
            <a:spLocks noGrp="1" noRot="1" noChangeAspect="1"/>
          </p:cNvSpPr>
          <p:nvPr>
            <p:ph type="sldImg"/>
          </p:nvPr>
        </p:nvSpPr>
        <p:spPr>
          <a:xfrm>
            <a:off x="685800" y="1143000"/>
            <a:ext cx="5486040" cy="3085920"/>
          </a:xfrm>
          <a:prstGeom prst="rect">
            <a:avLst/>
          </a:prstGeom>
          <a:ln w="0">
            <a:noFill/>
          </a:ln>
        </p:spPr>
      </p:sp>
      <p:sp>
        <p:nvSpPr>
          <p:cNvPr id="66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lnSpc>
                <a:spcPct val="100000"/>
              </a:lnSpc>
              <a:buNone/>
            </a:pPr>
            <a:r>
              <a:rPr lang="it-IT" sz="1800" b="0" strike="noStrike" spc="-1">
                <a:solidFill>
                  <a:srgbClr val="000000"/>
                </a:solidFill>
                <a:latin typeface="Aptos"/>
                <a:ea typeface="Aptos"/>
              </a:rPr>
              <a:t>Con successivo decreto regionale ad ottobre 2023 istituzione della Rete Assistenziale per il trattamento Integrato dell’obesità dell’adulto con lo scopo di realizzare un modello multidisciplinare che prevede uno stretto collegamento tra diversi livelli di cura, dai MMG agli specialisti di riferimento, ai dietisti e agli altri professionisti, ciascuno per le rispettive competenze ed il proprio ruolo.</a:t>
            </a:r>
            <a:endParaRPr lang="it-IT" sz="1800" b="0" strike="noStrike" spc="-1">
              <a:solidFill>
                <a:srgbClr val="000000"/>
              </a:solidFill>
              <a:latin typeface="Arial"/>
            </a:endParaRPr>
          </a:p>
        </p:txBody>
      </p:sp>
      <p:sp>
        <p:nvSpPr>
          <p:cNvPr id="662" name="PlaceHolder 3"/>
          <p:cNvSpPr>
            <a:spLocks noGrp="1"/>
          </p:cNvSpPr>
          <p:nvPr>
            <p:ph type="sldNum" idx="38"/>
          </p:nvPr>
        </p:nvSpPr>
        <p:spPr>
          <a:xfrm>
            <a:off x="3884760" y="8685360"/>
            <a:ext cx="2971440" cy="458280"/>
          </a:xfrm>
          <a:prstGeom prst="rect">
            <a:avLst/>
          </a:prstGeom>
          <a:noFill/>
          <a:ln w="0">
            <a:noFill/>
          </a:ln>
        </p:spPr>
        <p:txBody>
          <a:bodyPr anchor="b">
            <a:noAutofit/>
          </a:bodyPr>
          <a:lstStyle>
            <a:lvl1pPr indent="0" algn="r">
              <a:lnSpc>
                <a:spcPct val="100000"/>
              </a:lnSpc>
              <a:buNone/>
              <a:defRPr lang="it-IT" sz="1200" b="0" strike="noStrike" spc="-1">
                <a:solidFill>
                  <a:srgbClr val="000000"/>
                </a:solidFill>
                <a:latin typeface="Times New Roman"/>
              </a:defRPr>
            </a:lvl1pPr>
          </a:lstStyle>
          <a:p>
            <a:pPr indent="0" algn="r">
              <a:lnSpc>
                <a:spcPct val="100000"/>
              </a:lnSpc>
              <a:buNone/>
            </a:pPr>
            <a:fld id="{1DCA40D0-E0A1-40BB-86A1-F97221E65650}" type="slidenum">
              <a:rPr lang="it-IT" sz="1200" b="0" strike="noStrike" spc="-1">
                <a:solidFill>
                  <a:srgbClr val="000000"/>
                </a:solidFill>
                <a:latin typeface="Times New Roman"/>
              </a:rPr>
              <a:pPr indent="0" algn="r">
                <a:lnSpc>
                  <a:spcPct val="100000"/>
                </a:lnSpc>
                <a:buNone/>
              </a:pPr>
              <a:t>14</a:t>
            </a:fld>
            <a:endParaRPr lang="it-IT" sz="1200" b="0" strike="noStrike" spc="-1">
              <a:solidFill>
                <a:srgbClr val="000000"/>
              </a:solidFill>
              <a:latin typeface="Times New Roman"/>
            </a:endParaRPr>
          </a:p>
        </p:txBody>
      </p:sp>
    </p:spTree>
    <p:extLst>
      <p:ext uri="{BB962C8B-B14F-4D97-AF65-F5344CB8AC3E}">
        <p14:creationId xmlns:p14="http://schemas.microsoft.com/office/powerpoint/2010/main" val="3802168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fa42ecec40_3_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g3fa42ecec40_3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0377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Diapositiva titolo">
  <p:cSld name="1_Diapositiva titolo">
    <p:spTree>
      <p:nvGrpSpPr>
        <p:cNvPr id="1" name="Shape 17"/>
        <p:cNvGrpSpPr/>
        <p:nvPr/>
      </p:nvGrpSpPr>
      <p:grpSpPr>
        <a:xfrm>
          <a:off x="0" y="0"/>
          <a:ext cx="0" cy="0"/>
          <a:chOff x="0" y="0"/>
          <a:chExt cx="0" cy="0"/>
        </a:xfrm>
      </p:grpSpPr>
      <p:sp>
        <p:nvSpPr>
          <p:cNvPr id="18" name="Google Shape;18;p2"/>
          <p:cNvSpPr/>
          <p:nvPr/>
        </p:nvSpPr>
        <p:spPr>
          <a:xfrm>
            <a:off x="7972121" y="0"/>
            <a:ext cx="2857500" cy="6858000"/>
          </a:xfrm>
          <a:prstGeom prst="parallelogram">
            <a:avLst>
              <a:gd name="adj" fmla="val 0"/>
            </a:avLst>
          </a:prstGeom>
          <a:solidFill>
            <a:srgbClr val="F2F2F2">
              <a:alpha val="3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9;p2"/>
          <p:cNvSpPr/>
          <p:nvPr/>
        </p:nvSpPr>
        <p:spPr>
          <a:xfrm>
            <a:off x="4653265" y="0"/>
            <a:ext cx="139933" cy="6858000"/>
          </a:xfrm>
          <a:prstGeom prst="rect">
            <a:avLst/>
          </a:prstGeom>
          <a:solidFill>
            <a:srgbClr val="9CCE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2"/>
          <p:cNvSpPr txBox="1">
            <a:spLocks noGrp="1"/>
          </p:cNvSpPr>
          <p:nvPr>
            <p:ph type="dt" idx="10"/>
          </p:nvPr>
        </p:nvSpPr>
        <p:spPr>
          <a:xfrm>
            <a:off x="6834126" y="6446838"/>
            <a:ext cx="258485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ftr" idx="11"/>
          </p:nvPr>
        </p:nvSpPr>
        <p:spPr>
          <a:xfrm>
            <a:off x="1097279" y="6446838"/>
            <a:ext cx="484632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
          <p:cNvSpPr txBox="1">
            <a:spLocks noGrp="1"/>
          </p:cNvSpPr>
          <p:nvPr>
            <p:ph type="sldNum" idx="12"/>
          </p:nvPr>
        </p:nvSpPr>
        <p:spPr>
          <a:xfrm>
            <a:off x="10375670" y="6446838"/>
            <a:ext cx="7800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t-IT"/>
              <a:pPr marL="0" lvl="0" indent="0" algn="r" rtl="0">
                <a:spcBef>
                  <a:spcPts val="0"/>
                </a:spcBef>
                <a:spcAft>
                  <a:spcPts val="0"/>
                </a:spcAft>
                <a:buNone/>
              </a:pPr>
              <a:t>‹N›</a:t>
            </a:fld>
            <a:endParaRPr/>
          </a:p>
        </p:txBody>
      </p:sp>
      <p:sp>
        <p:nvSpPr>
          <p:cNvPr id="23" name="Google Shape;23;p2"/>
          <p:cNvSpPr txBox="1">
            <a:spLocks noGrp="1"/>
          </p:cNvSpPr>
          <p:nvPr>
            <p:ph type="ctrTitle"/>
          </p:nvPr>
        </p:nvSpPr>
        <p:spPr>
          <a:xfrm>
            <a:off x="6629400" y="758952"/>
            <a:ext cx="4526280" cy="32275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74D81"/>
              </a:buClr>
              <a:buSzPts val="6000"/>
              <a:buFont typeface="Calibri"/>
              <a:buNone/>
              <a:defRPr sz="6000" b="1">
                <a:solidFill>
                  <a:srgbClr val="374D8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
          <p:cNvSpPr txBox="1">
            <a:spLocks noGrp="1"/>
          </p:cNvSpPr>
          <p:nvPr>
            <p:ph type="subTitle" idx="1"/>
          </p:nvPr>
        </p:nvSpPr>
        <p:spPr>
          <a:xfrm>
            <a:off x="6632171" y="4508500"/>
            <a:ext cx="4526280" cy="127965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SzPts val="2400"/>
              <a:buNone/>
              <a:defRPr sz="2400" b="1" cap="none">
                <a:solidFill>
                  <a:srgbClr val="9CCEC7"/>
                </a:solidFill>
                <a:latin typeface="Calibri"/>
                <a:ea typeface="Calibri"/>
                <a:cs typeface="Calibri"/>
                <a:sym typeface="Calibri"/>
              </a:defRPr>
            </a:lvl1pPr>
            <a:lvl2pPr lvl="1" algn="ctr">
              <a:lnSpc>
                <a:spcPct val="100000"/>
              </a:lnSpc>
              <a:spcBef>
                <a:spcPts val="200"/>
              </a:spcBef>
              <a:spcAft>
                <a:spcPts val="0"/>
              </a:spcAft>
              <a:buSzPts val="2400"/>
              <a:buNone/>
              <a:defRPr sz="2400"/>
            </a:lvl2pPr>
            <a:lvl3pPr lvl="2" algn="ctr">
              <a:lnSpc>
                <a:spcPct val="100000"/>
              </a:lnSpc>
              <a:spcBef>
                <a:spcPts val="400"/>
              </a:spcBef>
              <a:spcAft>
                <a:spcPts val="0"/>
              </a:spcAft>
              <a:buSzPts val="2400"/>
              <a:buNone/>
              <a:defRPr sz="2400"/>
            </a:lvl3pPr>
            <a:lvl4pPr lvl="3" algn="ctr">
              <a:lnSpc>
                <a:spcPct val="100000"/>
              </a:lnSpc>
              <a:spcBef>
                <a:spcPts val="400"/>
              </a:spcBef>
              <a:spcAft>
                <a:spcPts val="0"/>
              </a:spcAft>
              <a:buSzPts val="2000"/>
              <a:buNone/>
              <a:defRPr sz="2000"/>
            </a:lvl4pPr>
            <a:lvl5pPr lvl="4" algn="ctr">
              <a:lnSpc>
                <a:spcPct val="10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5" name="Google Shape;25;p2"/>
          <p:cNvSpPr/>
          <p:nvPr/>
        </p:nvSpPr>
        <p:spPr>
          <a:xfrm>
            <a:off x="4577160" y="3841"/>
            <a:ext cx="139933" cy="6858000"/>
          </a:xfrm>
          <a:prstGeom prst="rect">
            <a:avLst/>
          </a:prstGeom>
          <a:solidFill>
            <a:srgbClr val="374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 name="Google Shape;26;p2"/>
          <p:cNvPicPr preferRelativeResize="0"/>
          <p:nvPr/>
        </p:nvPicPr>
        <p:blipFill rotWithShape="1">
          <a:blip r:embed="rId2">
            <a:alphaModFix/>
          </a:blip>
          <a:srcRect/>
          <a:stretch/>
        </p:blipFill>
        <p:spPr>
          <a:xfrm>
            <a:off x="-223246" y="0"/>
            <a:ext cx="4800406" cy="6858000"/>
          </a:xfrm>
          <a:prstGeom prst="rect">
            <a:avLst/>
          </a:prstGeom>
          <a:noFill/>
          <a:ln>
            <a:noFill/>
          </a:ln>
        </p:spPr>
      </p:pic>
    </p:spTree>
    <p:extLst>
      <p:ext uri="{BB962C8B-B14F-4D97-AF65-F5344CB8AC3E}">
        <p14:creationId xmlns:p14="http://schemas.microsoft.com/office/powerpoint/2010/main" val="3083643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3" name="PlaceHolder 2"/>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739EB3-AAEA-4BE9-8881-8A22F530A813}"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4" name="PlaceHolder 3"/>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28690231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186"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5" name="PlaceHolder 4"/>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38EF88-4479-4D4F-AFAA-D8050532E66B}"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6" name="PlaceHolder 5"/>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2468177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188"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4" name="PlaceHolder 3"/>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5" name="PlaceHolder 4"/>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A36688-19AB-457A-8B4C-80C29D7575DC}"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6" name="PlaceHolder 5"/>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3659097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190"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191"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5" name="PlaceHolder 4"/>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6" name="PlaceHolder 5"/>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3D08FF-DE0B-4A53-92CF-44D8381D7D12}"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7" name="PlaceHolder 6"/>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1929215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3" name="PlaceHolder 2"/>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4" name="PlaceHolder 3"/>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41C883-EC86-4725-83B3-F7A2C7BA9D55}"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5" name="PlaceHolder 4"/>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853963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3" name="PlaceHolder 1"/>
          <p:cNvSpPr>
            <a:spLocks noGrp="1"/>
          </p:cNvSpPr>
          <p:nvPr>
            <p:ph type="subTitle"/>
          </p:nvPr>
        </p:nvSpPr>
        <p:spPr>
          <a:xfrm>
            <a:off x="609480" y="273600"/>
            <a:ext cx="10972440" cy="5307840"/>
          </a:xfrm>
          <a:prstGeom prst="rect">
            <a:avLst/>
          </a:prstGeom>
          <a:noFill/>
          <a:ln w="0">
            <a:noFill/>
          </a:ln>
        </p:spPr>
        <p:txBody>
          <a:bodyPr lIns="0" tIns="0" rIns="0" bIns="0" anchor="ctr">
            <a:noAutofit/>
          </a:bodyPr>
          <a:lstStyle/>
          <a:p>
            <a:pPr algn="ctr"/>
            <a:endParaRPr lang="it-IT" sz="3200" b="0" strike="noStrike" spc="-1">
              <a:solidFill>
                <a:srgbClr val="000000"/>
              </a:solidFill>
              <a:latin typeface="Arial"/>
            </a:endParaRPr>
          </a:p>
        </p:txBody>
      </p:sp>
      <p:sp>
        <p:nvSpPr>
          <p:cNvPr id="3" name="PlaceHolder 2"/>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4" name="PlaceHolder 3"/>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4023B1-F693-4D14-B13C-C62FADFC7219}"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5" name="PlaceHolder 4"/>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3961310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195"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196"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197"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6" name="PlaceHolder 5"/>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7" name="PlaceHolder 6"/>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43779A-CA12-4042-B3A1-61985BDC1745}"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8" name="PlaceHolder 7"/>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63432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8"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199"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00"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01"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6" name="PlaceHolder 5"/>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7" name="PlaceHolder 6"/>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C1BFC-73F2-4611-BA82-52657124A2D9}"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8" name="PlaceHolder 7"/>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22205259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2"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203"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0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05"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6" name="PlaceHolder 5"/>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7" name="PlaceHolder 6"/>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0A4970-FDE2-4EBA-8550-FB02E49222E6}"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8" name="PlaceHolder 7"/>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1287964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207"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08"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5" name="PlaceHolder 4"/>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6" name="PlaceHolder 5"/>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8060E-509B-407B-91A8-48B4B64A48A7}"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7" name="PlaceHolder 6"/>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11046729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210"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1"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2"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3"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7" name="PlaceHolder 6"/>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8" name="PlaceHolder 7"/>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1E6514-F93E-4FCC-921B-F0A49771DEA2}"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9" name="PlaceHolder 8"/>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4005085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endParaRPr lang="en-US" sz="1800" b="0" strike="noStrike" spc="-1">
              <a:solidFill>
                <a:srgbClr val="000000"/>
              </a:solidFill>
              <a:latin typeface="Gill Sans MT"/>
            </a:endParaRPr>
          </a:p>
        </p:txBody>
      </p:sp>
      <p:sp>
        <p:nvSpPr>
          <p:cNvPr id="215"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6"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7"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8"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19"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220"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pPr indent="0">
              <a:spcBef>
                <a:spcPts val="1417"/>
              </a:spcBef>
              <a:buNone/>
            </a:pPr>
            <a:endParaRPr lang="en-US" sz="1800" b="0" strike="noStrike" spc="-1">
              <a:solidFill>
                <a:srgbClr val="373545"/>
              </a:solidFill>
              <a:latin typeface="Gill Sans MT"/>
            </a:endParaRPr>
          </a:p>
        </p:txBody>
      </p:sp>
      <p:sp>
        <p:nvSpPr>
          <p:cNvPr id="9" name="PlaceHolder 8"/>
          <p:cNvSpPr>
            <a:spLocks noGrp="1"/>
          </p:cNvSpPr>
          <p:nvPr>
            <p:ph type="ft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Footer</a:t>
            </a:r>
          </a:p>
        </p:txBody>
      </p:sp>
      <p:sp>
        <p:nvSpPr>
          <p:cNvPr id="10" name="PlaceHolder 9"/>
          <p:cNvSpPr>
            <a:spLocks noGrp="1"/>
          </p:cNvSpPr>
          <p:nvPr>
            <p:ph type="sldNum"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3B735E-D28C-4A4D-9660-6FDA80E0297B}"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en-US" sz="900" b="0" i="0" u="none" strike="noStrike" kern="1200" cap="none" spc="-1" normalizeH="0" baseline="0" noProof="0">
              <a:ln>
                <a:noFill/>
              </a:ln>
              <a:solidFill>
                <a:srgbClr val="58B6C0"/>
              </a:solidFill>
              <a:effectLst/>
              <a:uLnTx/>
              <a:uFillTx/>
              <a:latin typeface="Gill Sans MT"/>
            </a:endParaRPr>
          </a:p>
        </p:txBody>
      </p:sp>
      <p:sp>
        <p:nvSpPr>
          <p:cNvPr id="11" name="PlaceHolder 10"/>
          <p:cNvSpPr>
            <a:spLocks noGrp="1"/>
          </p:cNvSpPr>
          <p:nvPr>
            <p:ph type="dt"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1" normalizeH="0" baseline="0" noProof="0">
              <a:ln>
                <a:noFill/>
              </a:ln>
              <a:solidFill>
                <a:srgbClr val="58B6C0"/>
              </a:solidFill>
              <a:effectLst/>
              <a:uLnTx/>
              <a:uFillTx/>
              <a:latin typeface="Gill Sans MT"/>
            </a:endParaRPr>
          </a:p>
        </p:txBody>
      </p:sp>
    </p:spTree>
    <p:extLst>
      <p:ext uri="{BB962C8B-B14F-4D97-AF65-F5344CB8AC3E}">
        <p14:creationId xmlns:p14="http://schemas.microsoft.com/office/powerpoint/2010/main" val="1209191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6" name="Rectangle 8"/>
          <p:cNvSpPr/>
          <p:nvPr/>
        </p:nvSpPr>
        <p:spPr>
          <a:xfrm>
            <a:off x="446400" y="457200"/>
            <a:ext cx="3702960" cy="94680"/>
          </a:xfrm>
          <a:prstGeom prst="rect">
            <a:avLst/>
          </a:prstGeom>
          <a:solidFill>
            <a:schemeClr val="accent1"/>
          </a:solidFill>
          <a:ln>
            <a:noFill/>
          </a:ln>
          <a:effectLst>
            <a:outerShdw blurRad="38160" dist="25560" dir="5400000" rotWithShape="0">
              <a:srgbClr val="000000">
                <a:alpha val="5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1" normalizeH="0" baseline="0" noProof="0">
              <a:ln>
                <a:noFill/>
              </a:ln>
              <a:solidFill>
                <a:srgbClr val="000000"/>
              </a:solidFill>
              <a:effectLst/>
              <a:uLnTx/>
              <a:uFillTx/>
              <a:latin typeface="Arial"/>
            </a:endParaRPr>
          </a:p>
        </p:txBody>
      </p:sp>
      <p:sp>
        <p:nvSpPr>
          <p:cNvPr id="177" name="Rectangle 9"/>
          <p:cNvSpPr/>
          <p:nvPr/>
        </p:nvSpPr>
        <p:spPr>
          <a:xfrm>
            <a:off x="8042040" y="453600"/>
            <a:ext cx="3702960" cy="98280"/>
          </a:xfrm>
          <a:prstGeom prst="rect">
            <a:avLst/>
          </a:prstGeom>
          <a:solidFill>
            <a:schemeClr val="accent4"/>
          </a:solidFill>
          <a:ln>
            <a:noFill/>
          </a:ln>
          <a:effectLst>
            <a:outerShdw blurRad="38160" dist="25560" dir="5400000" rotWithShape="0">
              <a:srgbClr val="000000">
                <a:alpha val="5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1" normalizeH="0" baseline="0" noProof="0">
              <a:ln>
                <a:noFill/>
              </a:ln>
              <a:solidFill>
                <a:srgbClr val="000000"/>
              </a:solidFill>
              <a:effectLst/>
              <a:uLnTx/>
              <a:uFillTx/>
              <a:latin typeface="Arial"/>
            </a:endParaRPr>
          </a:p>
        </p:txBody>
      </p:sp>
      <p:sp>
        <p:nvSpPr>
          <p:cNvPr id="178" name="Rectangle 10"/>
          <p:cNvSpPr/>
          <p:nvPr/>
        </p:nvSpPr>
        <p:spPr>
          <a:xfrm>
            <a:off x="4241880" y="457200"/>
            <a:ext cx="3702960" cy="91080"/>
          </a:xfrm>
          <a:prstGeom prst="rect">
            <a:avLst/>
          </a:prstGeom>
          <a:solidFill>
            <a:schemeClr val="accent2"/>
          </a:solidFill>
          <a:ln>
            <a:noFill/>
          </a:ln>
          <a:effectLst>
            <a:outerShdw blurRad="38160" dist="25560" dir="5400000" rotWithShape="0">
              <a:srgbClr val="000000">
                <a:alpha val="5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1" normalizeH="0" baseline="0" noProof="0">
              <a:ln>
                <a:noFill/>
              </a:ln>
              <a:solidFill>
                <a:srgbClr val="000000"/>
              </a:solidFill>
              <a:effectLst/>
              <a:uLnTx/>
              <a:uFillTx/>
              <a:latin typeface="Arial"/>
            </a:endParaRPr>
          </a:p>
        </p:txBody>
      </p:sp>
      <p:sp>
        <p:nvSpPr>
          <p:cNvPr id="179" name="Rectangle 6"/>
          <p:cNvSpPr/>
          <p:nvPr/>
        </p:nvSpPr>
        <p:spPr>
          <a:xfrm>
            <a:off x="440280" y="614520"/>
            <a:ext cx="11309040" cy="1189080"/>
          </a:xfrm>
          <a:prstGeom prst="rect">
            <a:avLst/>
          </a:prstGeom>
          <a:solidFill>
            <a:schemeClr val="accent1"/>
          </a:solidFill>
          <a:ln>
            <a:noFill/>
          </a:ln>
          <a:effectLst>
            <a:outerShdw blurRad="38160" dist="25560" dir="5400000" rotWithShape="0">
              <a:srgbClr val="000000">
                <a:alpha val="5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1" normalizeH="0" baseline="0" noProof="0">
              <a:ln>
                <a:noFill/>
              </a:ln>
              <a:solidFill>
                <a:srgbClr val="000000"/>
              </a:solidFill>
              <a:effectLst/>
              <a:uLnTx/>
              <a:uFillTx/>
              <a:latin typeface="Arial"/>
            </a:endParaRPr>
          </a:p>
        </p:txBody>
      </p:sp>
      <p:sp>
        <p:nvSpPr>
          <p:cNvPr id="180" name="PlaceHolder 1"/>
          <p:cNvSpPr>
            <a:spLocks noGrp="1"/>
          </p:cNvSpPr>
          <p:nvPr>
            <p:ph type="title"/>
          </p:nvPr>
        </p:nvSpPr>
        <p:spPr>
          <a:xfrm>
            <a:off x="581040" y="702000"/>
            <a:ext cx="11029320" cy="1013400"/>
          </a:xfrm>
          <a:prstGeom prst="rect">
            <a:avLst/>
          </a:prstGeom>
          <a:noFill/>
          <a:ln w="0">
            <a:noFill/>
          </a:ln>
        </p:spPr>
        <p:txBody>
          <a:bodyPr anchor="b">
            <a:noAutofit/>
          </a:bodyPr>
          <a:lstStyle/>
          <a:p>
            <a:pPr indent="0">
              <a:lnSpc>
                <a:spcPct val="100000"/>
              </a:lnSpc>
              <a:buNone/>
            </a:pPr>
            <a:r>
              <a:rPr lang="it-IT" sz="2800" b="0" strike="noStrike" cap="all" spc="-1">
                <a:solidFill>
                  <a:srgbClr val="FFFFFF"/>
                </a:solidFill>
                <a:latin typeface="Gill Sans MT"/>
              </a:rPr>
              <a:t>Fare clic per modificare lo stile del titolo dello schema</a:t>
            </a:r>
            <a:endParaRPr lang="en-US" sz="2800" b="0" strike="noStrike" spc="-1">
              <a:solidFill>
                <a:srgbClr val="000000"/>
              </a:solidFill>
              <a:latin typeface="Gill Sans MT"/>
            </a:endParaRPr>
          </a:p>
        </p:txBody>
      </p:sp>
      <p:sp>
        <p:nvSpPr>
          <p:cNvPr id="181" name="PlaceHolder 2"/>
          <p:cNvSpPr>
            <a:spLocks noGrp="1"/>
          </p:cNvSpPr>
          <p:nvPr>
            <p:ph type="body"/>
          </p:nvPr>
        </p:nvSpPr>
        <p:spPr>
          <a:xfrm>
            <a:off x="581040" y="2180520"/>
            <a:ext cx="11029320" cy="3678120"/>
          </a:xfrm>
          <a:prstGeom prst="rect">
            <a:avLst/>
          </a:prstGeom>
          <a:noFill/>
          <a:ln w="0">
            <a:noFill/>
          </a:ln>
        </p:spPr>
        <p:txBody>
          <a:bodyPr anchor="ctr">
            <a:noAutofit/>
          </a:bodyPr>
          <a:lstStyle/>
          <a:p>
            <a:pPr marL="306000" indent="-306000">
              <a:lnSpc>
                <a:spcPct val="100000"/>
              </a:lnSpc>
              <a:spcBef>
                <a:spcPts val="360"/>
              </a:spcBef>
              <a:spcAft>
                <a:spcPts val="601"/>
              </a:spcAft>
              <a:buClr>
                <a:srgbClr val="58B6C0"/>
              </a:buClr>
              <a:buSzPct val="92000"/>
              <a:buFont typeface="Wingdings 2" charset="2"/>
              <a:buChar char=""/>
            </a:pPr>
            <a:r>
              <a:rPr lang="it-IT" sz="1800" b="0" strike="noStrike" spc="-1">
                <a:solidFill>
                  <a:srgbClr val="373545"/>
                </a:solidFill>
                <a:latin typeface="Gill Sans MT"/>
              </a:rPr>
              <a:t>Fare clic per modificare gli stili del testo dello schema</a:t>
            </a:r>
            <a:endParaRPr lang="en-US" sz="1800" b="0" strike="noStrike" spc="-1">
              <a:solidFill>
                <a:srgbClr val="373545"/>
              </a:solidFill>
              <a:latin typeface="Gill Sans MT"/>
            </a:endParaRPr>
          </a:p>
          <a:p>
            <a:pPr marL="630000" lvl="1" indent="-306000">
              <a:lnSpc>
                <a:spcPct val="100000"/>
              </a:lnSpc>
              <a:spcBef>
                <a:spcPts val="320"/>
              </a:spcBef>
              <a:spcAft>
                <a:spcPts val="601"/>
              </a:spcAft>
              <a:buClr>
                <a:srgbClr val="58B6C0"/>
              </a:buClr>
              <a:buSzPct val="92000"/>
              <a:buFont typeface="Wingdings 2" charset="2"/>
              <a:buChar char=""/>
            </a:pPr>
            <a:r>
              <a:rPr lang="it-IT" sz="1600" b="0" strike="noStrike" spc="-1">
                <a:solidFill>
                  <a:srgbClr val="373545"/>
                </a:solidFill>
                <a:latin typeface="Gill Sans MT"/>
              </a:rPr>
              <a:t>Secondo livello</a:t>
            </a:r>
            <a:endParaRPr lang="en-US" sz="1600" b="0" strike="noStrike" spc="-1">
              <a:solidFill>
                <a:srgbClr val="373545"/>
              </a:solidFill>
              <a:latin typeface="Gill Sans MT"/>
            </a:endParaRPr>
          </a:p>
          <a:p>
            <a:pPr marL="900000" lvl="2" indent="-270000">
              <a:lnSpc>
                <a:spcPct val="100000"/>
              </a:lnSpc>
              <a:spcBef>
                <a:spcPts val="281"/>
              </a:spcBef>
              <a:spcAft>
                <a:spcPts val="601"/>
              </a:spcAft>
              <a:buClr>
                <a:srgbClr val="58B6C0"/>
              </a:buClr>
              <a:buSzPct val="92000"/>
              <a:buFont typeface="Wingdings 2" charset="2"/>
              <a:buChar char=""/>
            </a:pPr>
            <a:r>
              <a:rPr lang="it-IT" sz="1400" b="0" strike="noStrike" spc="-1">
                <a:solidFill>
                  <a:srgbClr val="373545"/>
                </a:solidFill>
                <a:latin typeface="Gill Sans MT"/>
              </a:rPr>
              <a:t>Terzo livello</a:t>
            </a:r>
            <a:endParaRPr lang="en-US" sz="1400" b="0" strike="noStrike" spc="-1">
              <a:solidFill>
                <a:srgbClr val="373545"/>
              </a:solidFill>
              <a:latin typeface="Gill Sans MT"/>
            </a:endParaRPr>
          </a:p>
          <a:p>
            <a:pPr marL="1242000" lvl="3" indent="-234000">
              <a:lnSpc>
                <a:spcPct val="100000"/>
              </a:lnSpc>
              <a:spcBef>
                <a:spcPts val="241"/>
              </a:spcBef>
              <a:spcAft>
                <a:spcPts val="601"/>
              </a:spcAft>
              <a:buClr>
                <a:srgbClr val="58B6C0"/>
              </a:buClr>
              <a:buSzPct val="92000"/>
              <a:buFont typeface="Wingdings 2" charset="2"/>
              <a:buChar char=""/>
            </a:pPr>
            <a:r>
              <a:rPr lang="it-IT" sz="1200" b="0" strike="noStrike" spc="-1">
                <a:solidFill>
                  <a:srgbClr val="373545"/>
                </a:solidFill>
                <a:latin typeface="Gill Sans MT"/>
              </a:rPr>
              <a:t>Quarto livello</a:t>
            </a:r>
            <a:endParaRPr lang="en-US" sz="1200" b="0" strike="noStrike" spc="-1">
              <a:solidFill>
                <a:srgbClr val="373545"/>
              </a:solidFill>
              <a:latin typeface="Gill Sans MT"/>
            </a:endParaRPr>
          </a:p>
          <a:p>
            <a:pPr marL="1602000" lvl="4" indent="-234000">
              <a:lnSpc>
                <a:spcPct val="100000"/>
              </a:lnSpc>
              <a:spcBef>
                <a:spcPts val="241"/>
              </a:spcBef>
              <a:spcAft>
                <a:spcPts val="601"/>
              </a:spcAft>
              <a:buClr>
                <a:srgbClr val="58B6C0"/>
              </a:buClr>
              <a:buSzPct val="92000"/>
              <a:buFont typeface="Wingdings 2" charset="2"/>
              <a:buChar char=""/>
            </a:pPr>
            <a:r>
              <a:rPr lang="it-IT" sz="1200" b="0" strike="noStrike" spc="-1">
                <a:solidFill>
                  <a:srgbClr val="373545"/>
                </a:solidFill>
                <a:latin typeface="Gill Sans MT"/>
              </a:rPr>
              <a:t>Quinto livello</a:t>
            </a:r>
            <a:endParaRPr lang="en-US" sz="1200" b="0" strike="noStrike" spc="-1">
              <a:solidFill>
                <a:srgbClr val="373545"/>
              </a:solidFill>
              <a:latin typeface="Gill Sans MT"/>
            </a:endParaRPr>
          </a:p>
        </p:txBody>
      </p:sp>
      <p:sp>
        <p:nvSpPr>
          <p:cNvPr id="182" name="PlaceHolder 3"/>
          <p:cNvSpPr>
            <a:spLocks noGrp="1"/>
          </p:cNvSpPr>
          <p:nvPr>
            <p:ph type="dt" idx="13"/>
          </p:nvPr>
        </p:nvSpPr>
        <p:spPr>
          <a:xfrm>
            <a:off x="7606080" y="5956200"/>
            <a:ext cx="2844360" cy="364680"/>
          </a:xfrm>
          <a:prstGeom prst="rect">
            <a:avLst/>
          </a:prstGeom>
          <a:noFill/>
          <a:ln w="0">
            <a:noFill/>
          </a:ln>
        </p:spPr>
        <p:txBody>
          <a:bodyPr anchor="ctr">
            <a:noAutofit/>
          </a:bodyPr>
          <a:lstStyle>
            <a:lvl1pPr indent="0" algn="r">
              <a:lnSpc>
                <a:spcPct val="100000"/>
              </a:lnSpc>
              <a:buNone/>
              <a:defRPr lang="en-US" sz="900" b="0" strike="noStrike" spc="-1">
                <a:solidFill>
                  <a:schemeClr val="accent2"/>
                </a:solidFill>
                <a:latin typeface="Gill Sans M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 normalizeH="0" baseline="0" noProof="0">
                <a:ln>
                  <a:noFill/>
                </a:ln>
                <a:solidFill>
                  <a:srgbClr val="58B6C0"/>
                </a:solidFill>
                <a:effectLst/>
                <a:uLnTx/>
                <a:uFillTx/>
                <a:latin typeface="Gill Sans MT"/>
              </a:rPr>
              <a:t>&lt;data/ora&gt;</a:t>
            </a:r>
            <a:endParaRPr kumimoji="0" lang="it-IT" sz="900" b="0" i="0" u="none" strike="noStrike" kern="1200" cap="none" spc="-1" normalizeH="0" baseline="0" noProof="0">
              <a:ln>
                <a:noFill/>
              </a:ln>
              <a:solidFill>
                <a:srgbClr val="000000"/>
              </a:solidFill>
              <a:effectLst/>
              <a:uLnTx/>
              <a:uFillTx/>
              <a:latin typeface="Times New Roman"/>
            </a:endParaRPr>
          </a:p>
        </p:txBody>
      </p:sp>
      <p:sp>
        <p:nvSpPr>
          <p:cNvPr id="183" name="PlaceHolder 4"/>
          <p:cNvSpPr>
            <a:spLocks noGrp="1"/>
          </p:cNvSpPr>
          <p:nvPr>
            <p:ph type="ftr" idx="14"/>
          </p:nvPr>
        </p:nvSpPr>
        <p:spPr>
          <a:xfrm>
            <a:off x="581040" y="5951880"/>
            <a:ext cx="6916680" cy="364680"/>
          </a:xfrm>
          <a:prstGeom prst="rect">
            <a:avLst/>
          </a:prstGeom>
          <a:noFill/>
          <a:ln w="0">
            <a:noFill/>
          </a:ln>
        </p:spPr>
        <p:txBody>
          <a:bodyPr anchor="ctr">
            <a:noAutofit/>
          </a:bodyPr>
          <a:lstStyle>
            <a:lvl1pPr indent="0" algn="ctr">
              <a:buNone/>
              <a:defRPr lang="it-IT" sz="1400" b="0" strike="noStrike" spc="-1">
                <a:solidFill>
                  <a:srgbClr val="000000"/>
                </a:solidFill>
                <a:latin typeface="Times New Roman"/>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000000"/>
                </a:solidFill>
                <a:effectLst/>
                <a:uLnTx/>
                <a:uFillTx/>
                <a:latin typeface="Times New Roman"/>
              </a:rPr>
              <a:t>&lt;piè di pagina&gt;</a:t>
            </a:r>
          </a:p>
        </p:txBody>
      </p:sp>
      <p:sp>
        <p:nvSpPr>
          <p:cNvPr id="184" name="PlaceHolder 5"/>
          <p:cNvSpPr>
            <a:spLocks noGrp="1"/>
          </p:cNvSpPr>
          <p:nvPr>
            <p:ph type="sldNum" idx="15"/>
          </p:nvPr>
        </p:nvSpPr>
        <p:spPr>
          <a:xfrm>
            <a:off x="10558440" y="5956200"/>
            <a:ext cx="1052280" cy="364680"/>
          </a:xfrm>
          <a:prstGeom prst="rect">
            <a:avLst/>
          </a:prstGeom>
          <a:noFill/>
          <a:ln w="0">
            <a:noFill/>
          </a:ln>
        </p:spPr>
        <p:txBody>
          <a:bodyPr anchor="ctr">
            <a:noAutofit/>
          </a:bodyPr>
          <a:lstStyle>
            <a:lvl1pPr indent="0" algn="r">
              <a:lnSpc>
                <a:spcPct val="100000"/>
              </a:lnSpc>
              <a:buNone/>
              <a:defRPr lang="en-US" sz="900" b="0" strike="noStrike" spc="-1">
                <a:solidFill>
                  <a:schemeClr val="accent2"/>
                </a:solidFill>
                <a:latin typeface="Gill Sans M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C02B528-A1BB-494A-A469-A95DEA522E31}" type="slidenum">
              <a:rPr kumimoji="0" lang="en-US" sz="900" b="0" i="0" u="none" strike="noStrike" kern="1200" cap="none" spc="-1" normalizeH="0" baseline="0" noProof="0">
                <a:ln>
                  <a:noFill/>
                </a:ln>
                <a:solidFill>
                  <a:srgbClr val="58B6C0"/>
                </a:solidFill>
                <a:effectLst/>
                <a:uLnTx/>
                <a:uFillTx/>
                <a:latin typeface="Gill Sans MT"/>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900" b="0" i="0" u="none" strike="noStrike" kern="1200" cap="none" spc="-1"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12457641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6" name="Google Shape;186;p22"/>
          <p:cNvSpPr txBox="1">
            <a:spLocks noGrp="1"/>
          </p:cNvSpPr>
          <p:nvPr>
            <p:ph type="subTitle" idx="1"/>
          </p:nvPr>
        </p:nvSpPr>
        <p:spPr>
          <a:xfrm>
            <a:off x="6399414" y="4139738"/>
            <a:ext cx="4526280" cy="1279652"/>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SzPts val="2800"/>
              <a:buNone/>
            </a:pPr>
            <a:r>
              <a:rPr lang="it-IT" sz="2800" b="1" dirty="0" smtClean="0"/>
              <a:t>MD, </a:t>
            </a:r>
            <a:r>
              <a:rPr lang="it-IT" sz="2800" b="1" dirty="0" err="1" smtClean="0"/>
              <a:t>PhD</a:t>
            </a:r>
            <a:r>
              <a:rPr lang="it-IT" sz="2800" b="1" dirty="0" smtClean="0"/>
              <a:t> Cosimo </a:t>
            </a:r>
            <a:r>
              <a:rPr lang="it-IT" sz="2800" b="1" dirty="0" err="1" smtClean="0"/>
              <a:t>Callari</a:t>
            </a:r>
            <a:endParaRPr/>
          </a:p>
          <a:p>
            <a:pPr marL="0" lvl="0" indent="0" algn="l" rtl="0">
              <a:lnSpc>
                <a:spcPct val="100000"/>
              </a:lnSpc>
              <a:spcBef>
                <a:spcPts val="1400"/>
              </a:spcBef>
              <a:spcAft>
                <a:spcPts val="0"/>
              </a:spcAft>
              <a:buSzPts val="2800"/>
              <a:buNone/>
            </a:pPr>
            <a:r>
              <a:rPr lang="it-IT" sz="2800" b="1" dirty="0" smtClean="0"/>
              <a:t>Direttore UOC ospedale Buccheri La </a:t>
            </a:r>
            <a:r>
              <a:rPr lang="it-IT" sz="2800" b="1" dirty="0" err="1" smtClean="0"/>
              <a:t>Ferla</a:t>
            </a:r>
            <a:r>
              <a:rPr lang="it-IT" sz="2800" b="1" dirty="0" smtClean="0"/>
              <a:t>, FBF, Palermo</a:t>
            </a:r>
            <a:endParaRPr/>
          </a:p>
        </p:txBody>
      </p:sp>
      <p:sp>
        <p:nvSpPr>
          <p:cNvPr id="4097" name="Rectangle 1"/>
          <p:cNvSpPr>
            <a:spLocks noChangeArrowheads="1"/>
          </p:cNvSpPr>
          <p:nvPr/>
        </p:nvSpPr>
        <p:spPr bwMode="auto">
          <a:xfrm>
            <a:off x="5187142" y="1130530"/>
            <a:ext cx="6242857"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PDTA regionali e mobilit</a:t>
            </a:r>
            <a:r>
              <a:rPr kumimoji="0" lang="it-IT" sz="3200" b="1" i="0" u="none" strike="noStrike" cap="none" normalizeH="0" baseline="0" dirty="0" smtClean="0">
                <a:ln>
                  <a:noFill/>
                </a:ln>
                <a:solidFill>
                  <a:schemeClr val="tx1"/>
                </a:solidFill>
                <a:effectLst/>
                <a:latin typeface="Calibri"/>
                <a:ea typeface="Calibri" pitchFamily="34" charset="0"/>
                <a:cs typeface="Times New Roman" pitchFamily="18" charset="0"/>
              </a:rPr>
              <a:t>à</a:t>
            </a:r>
            <a:r>
              <a:rPr kumimoji="0" lang="it-IT"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sanitaria: </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come garantire l'uniformit</a:t>
            </a:r>
            <a:r>
              <a:rPr kumimoji="0" lang="it-IT" sz="3200" b="1" i="0" u="none" strike="noStrike" cap="none" normalizeH="0" baseline="0" dirty="0" smtClean="0">
                <a:ln>
                  <a:noFill/>
                </a:ln>
                <a:solidFill>
                  <a:schemeClr val="tx1"/>
                </a:solidFill>
                <a:effectLst/>
                <a:latin typeface="Calibri"/>
                <a:ea typeface="Calibri" pitchFamily="34" charset="0"/>
                <a:cs typeface="Times New Roman" pitchFamily="18" charset="0"/>
              </a:rPr>
              <a:t>à</a:t>
            </a:r>
            <a:r>
              <a:rPr kumimoji="0" lang="it-IT"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delle cure sul territorio nazionale?</a:t>
            </a:r>
            <a:endParaRPr kumimoji="0" lang="it-IT" sz="3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843718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163993" cy="1143000"/>
          </a:xfrm>
        </p:spPr>
        <p:txBody>
          <a:bodyPr wrap="square"/>
          <a:lstStyle/>
          <a:p>
            <a:pPr algn="l">
              <a:spcBef>
                <a:spcPts val="0"/>
              </a:spcBef>
              <a:spcAft>
                <a:spcPts val="0"/>
              </a:spcAft>
            </a:pPr>
            <a:r>
              <a:rPr sz="2400" b="1">
                <a:solidFill>
                  <a:srgbClr val="111E38"/>
                </a:solidFill>
                <a:latin typeface="Georgia"/>
              </a:rPr>
              <a:t>L'obesità grava sul SSN come emergenza clinica ed </a:t>
            </a:r>
            <a:r>
              <a:rPr sz="2400" b="1" smtClean="0">
                <a:solidFill>
                  <a:srgbClr val="111E38"/>
                </a:solidFill>
                <a:latin typeface="Georgia"/>
              </a:rPr>
              <a:t>economica</a:t>
            </a:r>
            <a:endParaRPr sz="2400" b="1">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645920"/>
            <a:ext cx="5303520" cy="3770263"/>
          </a:xfrm>
          <a:prstGeom prst="rect">
            <a:avLst/>
          </a:prstGeom>
          <a:noFill/>
        </p:spPr>
        <p:txBody>
          <a:bodyPr wrap="square" lIns="0" tIns="0" rIns="0" bIns="0">
            <a:spAutoFit/>
          </a:bodyPr>
          <a:lstStyle/>
          <a:p>
            <a:pPr algn="l">
              <a:spcBef>
                <a:spcPts val="0"/>
              </a:spcBef>
              <a:spcAft>
                <a:spcPts val="1000"/>
              </a:spcAft>
            </a:pPr>
            <a:endParaRPr lang="it-IT" sz="2000" b="1" i="0" dirty="0" smtClean="0">
              <a:solidFill>
                <a:srgbClr val="0D7A80"/>
              </a:solidFill>
              <a:latin typeface="Georgia"/>
            </a:endParaRPr>
          </a:p>
          <a:p>
            <a:pPr algn="l">
              <a:spcBef>
                <a:spcPts val="0"/>
              </a:spcBef>
              <a:spcAft>
                <a:spcPts val="1000"/>
              </a:spcAft>
            </a:pPr>
            <a:endParaRPr lang="it-IT" sz="2000" b="1" dirty="0">
              <a:solidFill>
                <a:srgbClr val="0D7A80"/>
              </a:solidFill>
              <a:latin typeface="Georgia"/>
            </a:endParaRPr>
          </a:p>
          <a:p>
            <a:pPr algn="l">
              <a:spcBef>
                <a:spcPts val="0"/>
              </a:spcBef>
              <a:spcAft>
                <a:spcPts val="1000"/>
              </a:spcAft>
            </a:pPr>
            <a:r>
              <a:rPr lang="it-IT" sz="2000" b="1" i="0" dirty="0" smtClean="0">
                <a:solidFill>
                  <a:srgbClr val="0D7A80"/>
                </a:solidFill>
                <a:latin typeface="Georgia"/>
              </a:rPr>
              <a:t>Obesità: </a:t>
            </a:r>
            <a:r>
              <a:rPr sz="2000" b="1" i="0" dirty="0" err="1" smtClean="0">
                <a:solidFill>
                  <a:srgbClr val="0D7A80"/>
                </a:solidFill>
                <a:latin typeface="Georgia"/>
              </a:rPr>
              <a:t>Un'epidemia</a:t>
            </a:r>
            <a:r>
              <a:rPr sz="2000" b="1" i="0" dirty="0" smtClean="0">
                <a:solidFill>
                  <a:srgbClr val="0D7A80"/>
                </a:solidFill>
                <a:latin typeface="Georgia"/>
              </a:rPr>
              <a:t> </a:t>
            </a:r>
            <a:r>
              <a:rPr sz="2000" b="1" i="0" dirty="0" err="1">
                <a:solidFill>
                  <a:srgbClr val="0D7A80"/>
                </a:solidFill>
                <a:latin typeface="Georgia"/>
              </a:rPr>
              <a:t>cronica</a:t>
            </a:r>
            <a:r>
              <a:rPr sz="2000" b="1" i="0" dirty="0">
                <a:solidFill>
                  <a:srgbClr val="0D7A80"/>
                </a:solidFill>
                <a:latin typeface="Georgia"/>
              </a:rPr>
              <a:t> non </a:t>
            </a:r>
            <a:r>
              <a:rPr sz="2000" b="1" i="0" dirty="0" err="1">
                <a:solidFill>
                  <a:srgbClr val="0D7A80"/>
                </a:solidFill>
                <a:latin typeface="Georgia"/>
              </a:rPr>
              <a:t>trasmissibile</a:t>
            </a:r>
            <a:endParaRPr sz="2000" b="1" i="0" dirty="0">
              <a:solidFill>
                <a:srgbClr val="0D7A80"/>
              </a:solidFill>
              <a:latin typeface="Georgia"/>
            </a:endParaRPr>
          </a:p>
          <a:p>
            <a:pPr algn="l">
              <a:spcBef>
                <a:spcPts val="0"/>
              </a:spcBef>
              <a:spcAft>
                <a:spcPts val="1200"/>
              </a:spcAft>
            </a:pPr>
            <a:r>
              <a:rPr sz="1500" b="0" i="0" dirty="0" err="1" smtClean="0">
                <a:solidFill>
                  <a:srgbClr val="111E38"/>
                </a:solidFill>
                <a:latin typeface="Arial"/>
              </a:rPr>
              <a:t>L'obesità</a:t>
            </a:r>
            <a:r>
              <a:rPr sz="1500" b="0" i="0" dirty="0" smtClean="0">
                <a:solidFill>
                  <a:srgbClr val="111E38"/>
                </a:solidFill>
                <a:latin typeface="Arial"/>
              </a:rPr>
              <a:t> </a:t>
            </a:r>
            <a:r>
              <a:rPr sz="1500" b="0" i="0" dirty="0" err="1">
                <a:solidFill>
                  <a:srgbClr val="111E38"/>
                </a:solidFill>
                <a:latin typeface="Arial"/>
              </a:rPr>
              <a:t>si</a:t>
            </a:r>
            <a:r>
              <a:rPr sz="1500" b="0" i="0" dirty="0">
                <a:solidFill>
                  <a:srgbClr val="111E38"/>
                </a:solidFill>
                <a:latin typeface="Arial"/>
              </a:rPr>
              <a:t> </a:t>
            </a:r>
            <a:r>
              <a:rPr sz="1500" b="0" i="0" dirty="0" err="1">
                <a:solidFill>
                  <a:srgbClr val="111E38"/>
                </a:solidFill>
                <a:latin typeface="Arial"/>
              </a:rPr>
              <a:t>colloca</a:t>
            </a:r>
            <a:r>
              <a:rPr sz="1500" b="0" i="0" dirty="0">
                <a:solidFill>
                  <a:srgbClr val="111E38"/>
                </a:solidFill>
                <a:latin typeface="Arial"/>
              </a:rPr>
              <a:t> </a:t>
            </a:r>
            <a:r>
              <a:rPr sz="1500" b="0" i="0" dirty="0" err="1">
                <a:solidFill>
                  <a:srgbClr val="111E38"/>
                </a:solidFill>
                <a:latin typeface="Arial"/>
              </a:rPr>
              <a:t>all'intersezione</a:t>
            </a:r>
            <a:r>
              <a:rPr sz="1500" b="0" i="0" dirty="0">
                <a:solidFill>
                  <a:srgbClr val="111E38"/>
                </a:solidFill>
                <a:latin typeface="Arial"/>
              </a:rPr>
              <a:t> </a:t>
            </a:r>
            <a:r>
              <a:rPr sz="1500" b="0" i="0" dirty="0" err="1">
                <a:solidFill>
                  <a:srgbClr val="111E38"/>
                </a:solidFill>
                <a:latin typeface="Arial"/>
              </a:rPr>
              <a:t>tra</a:t>
            </a:r>
            <a:r>
              <a:rPr sz="1500" b="0" i="0" dirty="0">
                <a:solidFill>
                  <a:srgbClr val="111E38"/>
                </a:solidFill>
                <a:latin typeface="Arial"/>
              </a:rPr>
              <a:t> </a:t>
            </a:r>
            <a:r>
              <a:rPr sz="1500" b="0" i="0" dirty="0" err="1">
                <a:solidFill>
                  <a:srgbClr val="111E38"/>
                </a:solidFill>
                <a:latin typeface="Arial"/>
              </a:rPr>
              <a:t>emergenza</a:t>
            </a:r>
            <a:r>
              <a:rPr sz="1500" b="0" i="0" dirty="0">
                <a:solidFill>
                  <a:srgbClr val="111E38"/>
                </a:solidFill>
                <a:latin typeface="Arial"/>
              </a:rPr>
              <a:t> </a:t>
            </a:r>
            <a:r>
              <a:rPr sz="1500" b="0" i="0" dirty="0" err="1">
                <a:solidFill>
                  <a:srgbClr val="111E38"/>
                </a:solidFill>
                <a:latin typeface="Arial"/>
              </a:rPr>
              <a:t>clinica</a:t>
            </a:r>
            <a:r>
              <a:rPr sz="1500" b="0" i="0" dirty="0">
                <a:solidFill>
                  <a:srgbClr val="111E38"/>
                </a:solidFill>
                <a:latin typeface="Arial"/>
              </a:rPr>
              <a:t> </a:t>
            </a:r>
            <a:r>
              <a:rPr sz="1500" b="0" i="0" dirty="0" err="1">
                <a:solidFill>
                  <a:srgbClr val="111E38"/>
                </a:solidFill>
                <a:latin typeface="Arial"/>
              </a:rPr>
              <a:t>ed</a:t>
            </a:r>
            <a:r>
              <a:rPr sz="1500" b="0" i="0" dirty="0">
                <a:solidFill>
                  <a:srgbClr val="111E38"/>
                </a:solidFill>
                <a:latin typeface="Arial"/>
              </a:rPr>
              <a:t> </a:t>
            </a:r>
            <a:r>
              <a:rPr sz="1500" b="0" i="0" dirty="0" err="1">
                <a:solidFill>
                  <a:srgbClr val="111E38"/>
                </a:solidFill>
                <a:latin typeface="Arial"/>
              </a:rPr>
              <a:t>estrema</a:t>
            </a:r>
            <a:r>
              <a:rPr sz="1500" b="0" i="0" dirty="0">
                <a:solidFill>
                  <a:srgbClr val="111E38"/>
                </a:solidFill>
                <a:latin typeface="Arial"/>
              </a:rPr>
              <a:t> </a:t>
            </a:r>
            <a:r>
              <a:rPr sz="1500" b="0" i="0" dirty="0" err="1">
                <a:solidFill>
                  <a:srgbClr val="111E38"/>
                </a:solidFill>
                <a:latin typeface="Arial"/>
              </a:rPr>
              <a:t>criticità</a:t>
            </a:r>
            <a:r>
              <a:rPr sz="1500" b="0" i="0" dirty="0">
                <a:solidFill>
                  <a:srgbClr val="111E38"/>
                </a:solidFill>
                <a:latin typeface="Arial"/>
              </a:rPr>
              <a:t> di </a:t>
            </a:r>
            <a:r>
              <a:rPr sz="1500" b="0" i="0" dirty="0" err="1">
                <a:solidFill>
                  <a:srgbClr val="111E38"/>
                </a:solidFill>
                <a:latin typeface="Arial"/>
              </a:rPr>
              <a:t>economia</a:t>
            </a:r>
            <a:r>
              <a:rPr sz="1500" b="0" i="0" dirty="0">
                <a:solidFill>
                  <a:srgbClr val="111E38"/>
                </a:solidFill>
                <a:latin typeface="Arial"/>
              </a:rPr>
              <a:t> sanitaria.</a:t>
            </a:r>
          </a:p>
          <a:p>
            <a:pPr algn="l">
              <a:spcBef>
                <a:spcPts val="0"/>
              </a:spcBef>
              <a:spcAft>
                <a:spcPts val="1200"/>
              </a:spcAft>
            </a:pPr>
            <a:r>
              <a:rPr sz="1500" b="0" i="0" dirty="0" smtClean="0">
                <a:solidFill>
                  <a:srgbClr val="111E38"/>
                </a:solidFill>
                <a:latin typeface="Arial"/>
              </a:rPr>
              <a:t>La </a:t>
            </a:r>
            <a:r>
              <a:rPr sz="1500" b="0" i="0" dirty="0" err="1">
                <a:solidFill>
                  <a:srgbClr val="111E38"/>
                </a:solidFill>
                <a:latin typeface="Arial"/>
              </a:rPr>
              <a:t>stabilità</a:t>
            </a:r>
            <a:r>
              <a:rPr sz="1500" b="0" i="0" dirty="0">
                <a:solidFill>
                  <a:srgbClr val="111E38"/>
                </a:solidFill>
                <a:latin typeface="Arial"/>
              </a:rPr>
              <a:t> </a:t>
            </a:r>
            <a:r>
              <a:rPr sz="1500" b="0" i="0" dirty="0" err="1">
                <a:solidFill>
                  <a:srgbClr val="111E38"/>
                </a:solidFill>
                <a:latin typeface="Arial"/>
              </a:rPr>
              <a:t>finanziaria</a:t>
            </a:r>
            <a:r>
              <a:rPr sz="1500" b="0" i="0" dirty="0">
                <a:solidFill>
                  <a:srgbClr val="111E38"/>
                </a:solidFill>
                <a:latin typeface="Arial"/>
              </a:rPr>
              <a:t> </a:t>
            </a:r>
            <a:r>
              <a:rPr sz="1500" b="0" i="0" dirty="0" err="1">
                <a:solidFill>
                  <a:srgbClr val="111E38"/>
                </a:solidFill>
                <a:latin typeface="Arial"/>
              </a:rPr>
              <a:t>delle</a:t>
            </a:r>
            <a:r>
              <a:rPr sz="1500" b="0" i="0" dirty="0">
                <a:solidFill>
                  <a:srgbClr val="111E38"/>
                </a:solidFill>
                <a:latin typeface="Arial"/>
              </a:rPr>
              <a:t> </a:t>
            </a:r>
            <a:r>
              <a:rPr sz="1500" b="0" i="0" dirty="0" err="1">
                <a:solidFill>
                  <a:srgbClr val="111E38"/>
                </a:solidFill>
                <a:latin typeface="Arial"/>
              </a:rPr>
              <a:t>Regioni</a:t>
            </a:r>
            <a:r>
              <a:rPr sz="1500" b="0" i="0" dirty="0">
                <a:solidFill>
                  <a:srgbClr val="111E38"/>
                </a:solidFill>
                <a:latin typeface="Arial"/>
              </a:rPr>
              <a:t> </a:t>
            </a:r>
            <a:r>
              <a:rPr sz="1500" b="0" i="0" dirty="0" err="1">
                <a:solidFill>
                  <a:srgbClr val="111E38"/>
                </a:solidFill>
                <a:latin typeface="Arial"/>
              </a:rPr>
              <a:t>italiane</a:t>
            </a:r>
            <a:r>
              <a:rPr sz="1500" b="0" i="0" dirty="0">
                <a:solidFill>
                  <a:srgbClr val="111E38"/>
                </a:solidFill>
                <a:latin typeface="Arial"/>
              </a:rPr>
              <a:t> </a:t>
            </a:r>
            <a:r>
              <a:rPr sz="1500" b="0" i="0" dirty="0" err="1">
                <a:solidFill>
                  <a:srgbClr val="111E38"/>
                </a:solidFill>
                <a:latin typeface="Arial"/>
              </a:rPr>
              <a:t>dipende</a:t>
            </a:r>
            <a:r>
              <a:rPr sz="1500" b="0" i="0" dirty="0">
                <a:solidFill>
                  <a:srgbClr val="111E38"/>
                </a:solidFill>
                <a:latin typeface="Arial"/>
              </a:rPr>
              <a:t> </a:t>
            </a:r>
            <a:r>
              <a:rPr sz="1500" b="0" i="0" dirty="0" err="1">
                <a:solidFill>
                  <a:srgbClr val="111E38"/>
                </a:solidFill>
                <a:latin typeface="Arial"/>
              </a:rPr>
              <a:t>direttamente</a:t>
            </a:r>
            <a:r>
              <a:rPr sz="1500" b="0" i="0" dirty="0">
                <a:solidFill>
                  <a:srgbClr val="111E38"/>
                </a:solidFill>
                <a:latin typeface="Arial"/>
              </a:rPr>
              <a:t> </a:t>
            </a:r>
            <a:r>
              <a:rPr sz="1500" b="0" i="0" dirty="0" err="1">
                <a:solidFill>
                  <a:srgbClr val="111E38"/>
                </a:solidFill>
                <a:latin typeface="Arial"/>
              </a:rPr>
              <a:t>dalla</a:t>
            </a:r>
            <a:r>
              <a:rPr sz="1500" b="0" i="0" dirty="0">
                <a:solidFill>
                  <a:srgbClr val="111E38"/>
                </a:solidFill>
                <a:latin typeface="Arial"/>
              </a:rPr>
              <a:t> </a:t>
            </a:r>
            <a:r>
              <a:rPr sz="1500" b="0" i="0" dirty="0" err="1">
                <a:solidFill>
                  <a:srgbClr val="111E38"/>
                </a:solidFill>
                <a:latin typeface="Arial"/>
              </a:rPr>
              <a:t>loro</a:t>
            </a:r>
            <a:r>
              <a:rPr sz="1500" b="0" i="0" dirty="0">
                <a:solidFill>
                  <a:srgbClr val="111E38"/>
                </a:solidFill>
                <a:latin typeface="Arial"/>
              </a:rPr>
              <a:t> </a:t>
            </a:r>
            <a:r>
              <a:rPr sz="1500" b="0" i="0" dirty="0" err="1">
                <a:solidFill>
                  <a:srgbClr val="111E38"/>
                </a:solidFill>
                <a:latin typeface="Arial"/>
              </a:rPr>
              <a:t>capacità</a:t>
            </a:r>
            <a:r>
              <a:rPr sz="1500" b="0" i="0" dirty="0">
                <a:solidFill>
                  <a:srgbClr val="111E38"/>
                </a:solidFill>
                <a:latin typeface="Arial"/>
              </a:rPr>
              <a:t> di </a:t>
            </a:r>
            <a:r>
              <a:rPr sz="1500" b="0" i="0" dirty="0" err="1">
                <a:solidFill>
                  <a:srgbClr val="111E38"/>
                </a:solidFill>
                <a:latin typeface="Arial"/>
              </a:rPr>
              <a:t>governare</a:t>
            </a:r>
            <a:r>
              <a:rPr sz="1500" b="0" i="0" dirty="0">
                <a:solidFill>
                  <a:srgbClr val="111E38"/>
                </a:solidFill>
                <a:latin typeface="Arial"/>
              </a:rPr>
              <a:t> </a:t>
            </a:r>
            <a:r>
              <a:rPr sz="1500" b="0" i="0" dirty="0" err="1">
                <a:solidFill>
                  <a:srgbClr val="111E38"/>
                </a:solidFill>
                <a:latin typeface="Arial"/>
              </a:rPr>
              <a:t>questa</a:t>
            </a:r>
            <a:r>
              <a:rPr sz="1500" b="0" i="0" dirty="0">
                <a:solidFill>
                  <a:srgbClr val="111E38"/>
                </a:solidFill>
                <a:latin typeface="Arial"/>
              </a:rPr>
              <a:t> e </a:t>
            </a:r>
            <a:r>
              <a:rPr sz="1500" b="0" i="0" dirty="0" err="1">
                <a:solidFill>
                  <a:srgbClr val="111E38"/>
                </a:solidFill>
                <a:latin typeface="Arial"/>
              </a:rPr>
              <a:t>altre</a:t>
            </a:r>
            <a:r>
              <a:rPr sz="1500" b="0" i="0" dirty="0">
                <a:solidFill>
                  <a:srgbClr val="111E38"/>
                </a:solidFill>
                <a:latin typeface="Arial"/>
              </a:rPr>
              <a:t> </a:t>
            </a:r>
            <a:r>
              <a:rPr sz="1500" b="0" i="0" dirty="0" err="1">
                <a:solidFill>
                  <a:srgbClr val="111E38"/>
                </a:solidFill>
                <a:latin typeface="Arial"/>
              </a:rPr>
              <a:t>patologie</a:t>
            </a:r>
            <a:r>
              <a:rPr sz="1500" b="0" i="0" dirty="0">
                <a:solidFill>
                  <a:srgbClr val="111E38"/>
                </a:solidFill>
                <a:latin typeface="Arial"/>
              </a:rPr>
              <a:t> </a:t>
            </a:r>
            <a:r>
              <a:rPr sz="1500" b="0" i="0" dirty="0" err="1">
                <a:solidFill>
                  <a:srgbClr val="111E38"/>
                </a:solidFill>
                <a:latin typeface="Arial"/>
              </a:rPr>
              <a:t>croniche</a:t>
            </a:r>
            <a:r>
              <a:rPr sz="1500" b="0" i="0" dirty="0">
                <a:solidFill>
                  <a:srgbClr val="111E38"/>
                </a:solidFill>
                <a:latin typeface="Arial"/>
              </a:rPr>
              <a:t> correlate.</a:t>
            </a:r>
          </a:p>
          <a:p>
            <a:pPr algn="l">
              <a:spcBef>
                <a:spcPts val="0"/>
              </a:spcBef>
              <a:spcAft>
                <a:spcPts val="400"/>
              </a:spcAft>
            </a:pPr>
            <a:r>
              <a:rPr sz="1500" b="1" i="0" u="sng" dirty="0" err="1" smtClean="0">
                <a:solidFill>
                  <a:srgbClr val="111E38"/>
                </a:solidFill>
                <a:latin typeface="Arial"/>
              </a:rPr>
              <a:t>L'uniformità</a:t>
            </a:r>
            <a:r>
              <a:rPr sz="1500" b="1" i="0" u="sng" dirty="0" smtClean="0">
                <a:solidFill>
                  <a:srgbClr val="111E38"/>
                </a:solidFill>
                <a:latin typeface="Arial"/>
              </a:rPr>
              <a:t> </a:t>
            </a:r>
            <a:r>
              <a:rPr sz="1500" b="1" i="0" u="sng" dirty="0" err="1">
                <a:solidFill>
                  <a:srgbClr val="111E38"/>
                </a:solidFill>
                <a:latin typeface="Arial"/>
              </a:rPr>
              <a:t>territoriale</a:t>
            </a:r>
            <a:r>
              <a:rPr sz="1500" b="1" i="0" u="sng" dirty="0">
                <a:solidFill>
                  <a:srgbClr val="111E38"/>
                </a:solidFill>
                <a:latin typeface="Arial"/>
              </a:rPr>
              <a:t> </a:t>
            </a:r>
            <a:r>
              <a:rPr sz="1500" b="1" i="0" u="sng" dirty="0" err="1">
                <a:solidFill>
                  <a:srgbClr val="111E38"/>
                </a:solidFill>
                <a:latin typeface="Arial"/>
              </a:rPr>
              <a:t>dei</a:t>
            </a:r>
            <a:r>
              <a:rPr sz="1500" b="1" i="0" u="sng" dirty="0">
                <a:solidFill>
                  <a:srgbClr val="111E38"/>
                </a:solidFill>
                <a:latin typeface="Arial"/>
              </a:rPr>
              <a:t> </a:t>
            </a:r>
            <a:r>
              <a:rPr sz="1500" b="1" i="0" u="sng" dirty="0" err="1">
                <a:solidFill>
                  <a:srgbClr val="111E38"/>
                </a:solidFill>
                <a:latin typeface="Arial"/>
              </a:rPr>
              <a:t>percorsi</a:t>
            </a:r>
            <a:r>
              <a:rPr sz="1500" b="1" i="0" u="sng" dirty="0">
                <a:solidFill>
                  <a:srgbClr val="111E38"/>
                </a:solidFill>
                <a:latin typeface="Arial"/>
              </a:rPr>
              <a:t> di </a:t>
            </a:r>
            <a:r>
              <a:rPr sz="1500" b="1" i="0" u="sng" dirty="0" err="1">
                <a:solidFill>
                  <a:srgbClr val="111E38"/>
                </a:solidFill>
                <a:latin typeface="Arial"/>
              </a:rPr>
              <a:t>cura</a:t>
            </a:r>
            <a:r>
              <a:rPr sz="1500" b="1" i="0" u="sng" dirty="0">
                <a:solidFill>
                  <a:srgbClr val="111E38"/>
                </a:solidFill>
                <a:latin typeface="Arial"/>
              </a:rPr>
              <a:t> è al </a:t>
            </a:r>
            <a:r>
              <a:rPr sz="1500" b="1" i="0" u="sng" dirty="0" err="1">
                <a:solidFill>
                  <a:srgbClr val="111E38"/>
                </a:solidFill>
                <a:latin typeface="Arial"/>
              </a:rPr>
              <a:t>contempo</a:t>
            </a:r>
            <a:r>
              <a:rPr sz="1500" b="1" i="0" u="sng" dirty="0">
                <a:solidFill>
                  <a:srgbClr val="111E38"/>
                </a:solidFill>
                <a:latin typeface="Arial"/>
              </a:rPr>
              <a:t> un </a:t>
            </a:r>
            <a:r>
              <a:rPr sz="1500" b="1" i="0" u="sng" dirty="0" err="1">
                <a:solidFill>
                  <a:srgbClr val="111E38"/>
                </a:solidFill>
                <a:latin typeface="Arial"/>
              </a:rPr>
              <a:t>imperativo</a:t>
            </a:r>
            <a:r>
              <a:rPr sz="1500" b="1" i="0" u="sng" dirty="0">
                <a:solidFill>
                  <a:srgbClr val="111E38"/>
                </a:solidFill>
                <a:latin typeface="Arial"/>
              </a:rPr>
              <a:t> di </a:t>
            </a:r>
            <a:r>
              <a:rPr sz="1500" b="1" i="0" u="sng" dirty="0" err="1">
                <a:solidFill>
                  <a:srgbClr val="111E38"/>
                </a:solidFill>
                <a:latin typeface="Arial"/>
              </a:rPr>
              <a:t>equità</a:t>
            </a:r>
            <a:r>
              <a:rPr sz="1500" b="1" i="0" u="sng" dirty="0">
                <a:solidFill>
                  <a:srgbClr val="111E38"/>
                </a:solidFill>
                <a:latin typeface="Arial"/>
              </a:rPr>
              <a:t> </a:t>
            </a:r>
            <a:r>
              <a:rPr sz="1500" b="1" i="0" u="sng" dirty="0" err="1">
                <a:solidFill>
                  <a:srgbClr val="111E38"/>
                </a:solidFill>
                <a:latin typeface="Arial"/>
              </a:rPr>
              <a:t>sociale</a:t>
            </a:r>
            <a:r>
              <a:rPr sz="1500" b="1" i="0" u="sng" dirty="0">
                <a:solidFill>
                  <a:srgbClr val="111E38"/>
                </a:solidFill>
                <a:latin typeface="Arial"/>
              </a:rPr>
              <a:t> e </a:t>
            </a:r>
            <a:r>
              <a:rPr sz="1500" b="1" i="0" u="sng" dirty="0" err="1">
                <a:solidFill>
                  <a:srgbClr val="111E38"/>
                </a:solidFill>
                <a:latin typeface="Arial"/>
              </a:rPr>
              <a:t>una</a:t>
            </a:r>
            <a:r>
              <a:rPr sz="1500" b="1" i="0" u="sng" dirty="0">
                <a:solidFill>
                  <a:srgbClr val="111E38"/>
                </a:solidFill>
                <a:latin typeface="Arial"/>
              </a:rPr>
              <a:t> </a:t>
            </a:r>
            <a:r>
              <a:rPr sz="1500" b="1" i="0" u="sng" dirty="0" err="1">
                <a:solidFill>
                  <a:srgbClr val="111E38"/>
                </a:solidFill>
                <a:latin typeface="Arial"/>
              </a:rPr>
              <a:t>necessità</a:t>
            </a:r>
            <a:r>
              <a:rPr sz="1500" b="1" i="0" u="sng" dirty="0">
                <a:solidFill>
                  <a:srgbClr val="111E38"/>
                </a:solidFill>
                <a:latin typeface="Arial"/>
              </a:rPr>
              <a:t> </a:t>
            </a:r>
            <a:r>
              <a:rPr sz="1500" b="1" i="0" u="sng" dirty="0" err="1">
                <a:solidFill>
                  <a:srgbClr val="111E38"/>
                </a:solidFill>
                <a:latin typeface="Arial"/>
              </a:rPr>
              <a:t>gestionale</a:t>
            </a:r>
            <a:r>
              <a:rPr sz="1500" b="1" i="0" u="sng" dirty="0">
                <a:solidFill>
                  <a:srgbClr val="111E38"/>
                </a:solidFill>
                <a:latin typeface="Arial"/>
              </a:rPr>
              <a:t> </a:t>
            </a:r>
            <a:r>
              <a:rPr sz="1500" b="1" i="0" u="sng" dirty="0" err="1">
                <a:solidFill>
                  <a:srgbClr val="111E38"/>
                </a:solidFill>
                <a:latin typeface="Arial"/>
              </a:rPr>
              <a:t>inderogabile</a:t>
            </a:r>
            <a:r>
              <a:rPr sz="1500" b="1" i="0" u="sng" dirty="0">
                <a:solidFill>
                  <a:srgbClr val="111E38"/>
                </a:solidFill>
                <a:latin typeface="Arial"/>
              </a:rPr>
              <a:t> per </a:t>
            </a:r>
            <a:r>
              <a:rPr sz="1500" b="1" i="0" u="sng" dirty="0" err="1">
                <a:solidFill>
                  <a:srgbClr val="111E38"/>
                </a:solidFill>
                <a:latin typeface="Arial"/>
              </a:rPr>
              <a:t>l'intero</a:t>
            </a:r>
            <a:r>
              <a:rPr sz="1500" b="1" i="0" u="sng" dirty="0">
                <a:solidFill>
                  <a:srgbClr val="111E38"/>
                </a:solidFill>
                <a:latin typeface="Arial"/>
              </a:rPr>
              <a:t> SSN.</a:t>
            </a:r>
          </a:p>
        </p:txBody>
      </p:sp>
      <p:sp>
        <p:nvSpPr>
          <p:cNvPr id="5" name="Rounded Rectangle 4"/>
          <p:cNvSpPr/>
          <p:nvPr/>
        </p:nvSpPr>
        <p:spPr>
          <a:xfrm>
            <a:off x="6583680" y="1645920"/>
            <a:ext cx="484632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858000" y="1920240"/>
            <a:ext cx="4297680" cy="3226524"/>
          </a:xfrm>
          <a:prstGeom prst="rect">
            <a:avLst/>
          </a:prstGeom>
          <a:noFill/>
        </p:spPr>
        <p:txBody>
          <a:bodyPr wrap="square" lIns="0" tIns="0" rIns="0" bIns="0">
            <a:spAutoFit/>
          </a:bodyPr>
          <a:lstStyle/>
          <a:p>
            <a:pPr algn="l">
              <a:spcBef>
                <a:spcPts val="0"/>
              </a:spcBef>
              <a:spcAft>
                <a:spcPts val="1500"/>
              </a:spcAft>
            </a:pPr>
            <a:endParaRPr lang="it-IT" sz="1200" b="1" i="0" dirty="0" smtClean="0">
              <a:solidFill>
                <a:srgbClr val="0D7A80"/>
              </a:solidFill>
              <a:latin typeface="Arial"/>
            </a:endParaRPr>
          </a:p>
          <a:p>
            <a:pPr algn="l">
              <a:spcBef>
                <a:spcPts val="0"/>
              </a:spcBef>
              <a:spcAft>
                <a:spcPts val="1500"/>
              </a:spcAft>
            </a:pPr>
            <a:r>
              <a:rPr sz="1200" b="1" i="0" smtClean="0">
                <a:solidFill>
                  <a:srgbClr val="0D7A80"/>
                </a:solidFill>
                <a:latin typeface="Arial"/>
              </a:rPr>
              <a:t>CRITICITÀ </a:t>
            </a:r>
            <a:r>
              <a:rPr sz="1200" b="1" i="0">
                <a:solidFill>
                  <a:srgbClr val="0D7A80"/>
                </a:solidFill>
                <a:latin typeface="Arial"/>
              </a:rPr>
              <a:t>DI ECONOMIA SANITARIA</a:t>
            </a:r>
          </a:p>
          <a:p>
            <a:pPr algn="l">
              <a:spcBef>
                <a:spcPts val="0"/>
              </a:spcBef>
              <a:spcAft>
                <a:spcPts val="2000"/>
              </a:spcAft>
            </a:pPr>
            <a:r>
              <a:rPr sz="1500" b="0" i="0">
                <a:solidFill>
                  <a:srgbClr val="FAFAF8"/>
                </a:solidFill>
                <a:latin typeface="Arial"/>
              </a:rPr>
              <a:t>L'impatto economico dell'obesità non si limita ai soli costi diretti del trattamento bariatrico, ma si moltiplica attraverso le sue complicanze croniche invalidanti:</a:t>
            </a:r>
          </a:p>
          <a:p>
            <a:pPr algn="l">
              <a:spcBef>
                <a:spcPts val="0"/>
              </a:spcBef>
              <a:spcAft>
                <a:spcPts val="1500"/>
              </a:spcAft>
            </a:pPr>
            <a:r>
              <a:rPr sz="1400" b="0" i="0">
                <a:solidFill>
                  <a:srgbClr val="0D7A80"/>
                </a:solidFill>
                <a:latin typeface="Georgia"/>
              </a:rPr>
              <a:t>1. Patologie cardiovascolari acute e croniche</a:t>
            </a:r>
            <a:r>
              <a:t/>
            </a:r>
            <a:br/>
            <a:r>
              <a:rPr sz="1400" b="0" i="0">
                <a:solidFill>
                  <a:srgbClr val="0D7A80"/>
                </a:solidFill>
                <a:latin typeface="Georgia"/>
              </a:rPr>
              <a:t>2. Diabete mellito di tipo 2 e complicanze micro/macrovascolari</a:t>
            </a:r>
            <a:r>
              <a:t/>
            </a:r>
            <a:br/>
            <a:r>
              <a:rPr sz="1400" b="0" i="0">
                <a:solidFill>
                  <a:srgbClr val="0D7A80"/>
                </a:solidFill>
                <a:latin typeface="Georgia"/>
              </a:rPr>
              <a:t>3. Patologie oncologiche ed endocrine correlate</a:t>
            </a:r>
            <a:r>
              <a:t/>
            </a:r>
            <a:br/>
            <a:r>
              <a:rPr sz="1400" b="0" i="0">
                <a:solidFill>
                  <a:srgbClr val="0D7A80"/>
                </a:solidFill>
                <a:latin typeface="Georgia"/>
              </a:rPr>
              <a:t>4. Costi sociali indiretti (perdita di produttività e invalidità)</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 name="Immagine 3" descr="Immagine che contiene testo, schermata, Sito Web, Pagina Web&#10;&#10;Descrizione generata automaticamente"/>
          <p:cNvPicPr/>
          <p:nvPr/>
        </p:nvPicPr>
        <p:blipFill>
          <a:blip r:embed="rId3"/>
          <a:srcRect l="1778" r="5172" b="5264"/>
          <a:stretch/>
        </p:blipFill>
        <p:spPr>
          <a:xfrm>
            <a:off x="0" y="0"/>
            <a:ext cx="12191760" cy="6857640"/>
          </a:xfrm>
          <a:prstGeom prst="rect">
            <a:avLst/>
          </a:prstGeom>
          <a:ln w="0">
            <a:noFill/>
          </a:ln>
        </p:spPr>
      </p:pic>
      <p:sp>
        <p:nvSpPr>
          <p:cNvPr id="412" name="Ovale 4"/>
          <p:cNvSpPr/>
          <p:nvPr/>
        </p:nvSpPr>
        <p:spPr>
          <a:xfrm>
            <a:off x="7894440" y="6294240"/>
            <a:ext cx="1752120" cy="396000"/>
          </a:xfrm>
          <a:prstGeom prst="ellipse">
            <a:avLst/>
          </a:prstGeom>
          <a:noFill/>
          <a:ln cap="rnd">
            <a:solidFill>
              <a:srgbClr val="C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it-IT" sz="1800" b="0" strike="noStrike" spc="-1">
              <a:solidFill>
                <a:schemeClr val="lt1"/>
              </a:solidFill>
              <a:latin typeface="Gill Sans MT"/>
            </a:endParaRPr>
          </a:p>
        </p:txBody>
      </p:sp>
      <p:sp>
        <p:nvSpPr>
          <p:cNvPr id="413" name="Ovale 1"/>
          <p:cNvSpPr/>
          <p:nvPr/>
        </p:nvSpPr>
        <p:spPr>
          <a:xfrm>
            <a:off x="1116000" y="3123000"/>
            <a:ext cx="1482480" cy="548280"/>
          </a:xfrm>
          <a:prstGeom prst="ellipse">
            <a:avLst/>
          </a:prstGeom>
          <a:noFill/>
          <a:ln cap="rnd">
            <a:solidFill>
              <a:srgbClr val="C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it-IT" sz="1400" b="0" strike="noStrike" spc="-1">
              <a:solidFill>
                <a:srgbClr val="404040"/>
              </a:solidFill>
              <a:latin typeface="Gill Sans MT"/>
            </a:endParaRPr>
          </a:p>
        </p:txBody>
      </p:sp>
    </p:spTree>
    <p:extLst>
      <p:ext uri="{BB962C8B-B14F-4D97-AF65-F5344CB8AC3E}">
        <p14:creationId xmlns:p14="http://schemas.microsoft.com/office/powerpoint/2010/main" val="15576685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med">
        <p:circl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12"/>
                                        </p:tgtEl>
                                        <p:attrNameLst>
                                          <p:attrName>style.visibility</p:attrName>
                                        </p:attrNameLst>
                                      </p:cBhvr>
                                      <p:to>
                                        <p:strVal val="visible"/>
                                      </p:to>
                                    </p:set>
                                    <p:animEffect transition="in" filter="wheel(1)">
                                      <p:cBhvr additive="repl">
                                        <p:cTn id="7" dur="1000"/>
                                        <p:tgtEl>
                                          <p:spTgt spid="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Rettangolo 1"/>
          <p:cNvSpPr/>
          <p:nvPr/>
        </p:nvSpPr>
        <p:spPr>
          <a:xfrm>
            <a:off x="0" y="0"/>
            <a:ext cx="12191760" cy="6892200"/>
          </a:xfrm>
          <a:prstGeom prst="rect">
            <a:avLst/>
          </a:prstGeom>
          <a:solidFill>
            <a:srgbClr val="3394BA"/>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tabLst>
                <a:tab pos="0" algn="l"/>
              </a:tabLst>
            </a:pPr>
            <a:endParaRPr lang="it-IT" sz="3200" b="0" strike="noStrike" spc="-1">
              <a:solidFill>
                <a:srgbClr val="FFFFFF"/>
              </a:solidFill>
              <a:latin typeface="Aptos"/>
            </a:endParaRPr>
          </a:p>
        </p:txBody>
      </p:sp>
      <p:pic>
        <p:nvPicPr>
          <p:cNvPr id="278" name="Immagine 4" descr="Immagine che contiene testo, schermata, Carattere&#10;&#10;Descrizione generata automaticamente"/>
          <p:cNvPicPr/>
          <p:nvPr/>
        </p:nvPicPr>
        <p:blipFill>
          <a:blip r:embed="rId3"/>
          <a:srcRect b="12413"/>
          <a:stretch/>
        </p:blipFill>
        <p:spPr>
          <a:xfrm>
            <a:off x="3057480" y="308520"/>
            <a:ext cx="6076800" cy="6240600"/>
          </a:xfrm>
          <a:prstGeom prst="rect">
            <a:avLst/>
          </a:prstGeom>
          <a:ln w="0">
            <a:noFill/>
          </a:ln>
        </p:spPr>
      </p:pic>
      <p:sp>
        <p:nvSpPr>
          <p:cNvPr id="279" name="Fumetto 3 5"/>
          <p:cNvSpPr/>
          <p:nvPr/>
        </p:nvSpPr>
        <p:spPr>
          <a:xfrm rot="20461200">
            <a:off x="82080" y="800280"/>
            <a:ext cx="4408560" cy="1941840"/>
          </a:xfrm>
          <a:prstGeom prst="wedgeEllipseCallout">
            <a:avLst>
              <a:gd name="adj1" fmla="val 17383"/>
              <a:gd name="adj2" fmla="val 77873"/>
            </a:avLst>
          </a:prstGeom>
          <a:pattFill prst="openDmnd">
            <a:fgClr>
              <a:srgbClr val="9ECADE"/>
            </a:fgClr>
            <a:bgClr>
              <a:srgbClr val="FFFFFF"/>
            </a:bgClr>
          </a:patt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spcAft>
                <a:spcPts val="1001"/>
              </a:spcAft>
            </a:pPr>
            <a:r>
              <a:rPr lang="it-IT" sz="1800" b="0" strike="noStrike" spc="-1">
                <a:solidFill>
                  <a:srgbClr val="404040"/>
                </a:solidFill>
                <a:latin typeface="Aptos"/>
              </a:rPr>
              <a:t>Finalmente (</a:t>
            </a:r>
            <a:r>
              <a:rPr lang="it-IT" sz="1800" b="1" strike="noStrike" spc="-1">
                <a:solidFill>
                  <a:srgbClr val="262626"/>
                </a:solidFill>
                <a:latin typeface="Aptos"/>
              </a:rPr>
              <a:t>!!!!</a:t>
            </a:r>
            <a:r>
              <a:rPr lang="it-IT" sz="1800" b="0" strike="noStrike" spc="-1">
                <a:solidFill>
                  <a:srgbClr val="404040"/>
                </a:solidFill>
                <a:latin typeface="Aptos"/>
              </a:rPr>
              <a:t>)</a:t>
            </a:r>
            <a:endParaRPr lang="it-IT" sz="1800" b="0" strike="noStrike" spc="-1">
              <a:solidFill>
                <a:srgbClr val="000000"/>
              </a:solidFill>
              <a:latin typeface="Arial"/>
            </a:endParaRPr>
          </a:p>
          <a:p>
            <a:pPr algn="ctr">
              <a:lnSpc>
                <a:spcPct val="100000"/>
              </a:lnSpc>
              <a:spcAft>
                <a:spcPts val="1001"/>
              </a:spcAft>
            </a:pPr>
            <a:r>
              <a:rPr lang="it-IT" sz="1800" b="0" strike="noStrike" spc="-1">
                <a:solidFill>
                  <a:srgbClr val="262626"/>
                </a:solidFill>
                <a:latin typeface="Aptos"/>
              </a:rPr>
              <a:t>L’</a:t>
            </a:r>
            <a:r>
              <a:rPr lang="it-IT" sz="1800" b="1" strike="noStrike" spc="-1">
                <a:solidFill>
                  <a:srgbClr val="C00000"/>
                </a:solidFill>
                <a:latin typeface="Aptos"/>
              </a:rPr>
              <a:t>OBESITÀ</a:t>
            </a:r>
            <a:r>
              <a:rPr lang="it-IT" sz="1800" b="0" strike="noStrike" spc="-1">
                <a:solidFill>
                  <a:srgbClr val="404040"/>
                </a:solidFill>
                <a:latin typeface="Aptos"/>
              </a:rPr>
              <a:t> è stata dichiarata </a:t>
            </a:r>
            <a:endParaRPr lang="it-IT" sz="1800" b="0" strike="noStrike" spc="-1">
              <a:solidFill>
                <a:srgbClr val="000000"/>
              </a:solidFill>
              <a:latin typeface="Arial"/>
            </a:endParaRPr>
          </a:p>
          <a:p>
            <a:pPr algn="ctr">
              <a:lnSpc>
                <a:spcPct val="100000"/>
              </a:lnSpc>
              <a:spcAft>
                <a:spcPts val="1001"/>
              </a:spcAft>
            </a:pPr>
            <a:r>
              <a:rPr lang="it-IT" sz="1800" b="1" strike="noStrike" spc="-1">
                <a:solidFill>
                  <a:srgbClr val="C00000"/>
                </a:solidFill>
                <a:latin typeface="Aptos"/>
              </a:rPr>
              <a:t>MALATTIA CRONICA</a:t>
            </a:r>
            <a:endParaRPr lang="it-IT" sz="1800" b="0" strike="noStrike" spc="-1">
              <a:solidFill>
                <a:srgbClr val="000000"/>
              </a:solidFill>
              <a:latin typeface="Arial"/>
            </a:endParaRPr>
          </a:p>
        </p:txBody>
      </p:sp>
      <p:sp>
        <p:nvSpPr>
          <p:cNvPr id="280" name="Rettangolo 6"/>
          <p:cNvSpPr/>
          <p:nvPr/>
        </p:nvSpPr>
        <p:spPr>
          <a:xfrm>
            <a:off x="3468600" y="4110480"/>
            <a:ext cx="5173200" cy="1071000"/>
          </a:xfrm>
          <a:prstGeom prst="rect">
            <a:avLst/>
          </a:prstGeom>
          <a:solidFill>
            <a:schemeClr val="bg1"/>
          </a:solidFill>
          <a:ln w="3175">
            <a:solidFill>
              <a:srgbClr val="063056"/>
            </a:solidFill>
          </a:ln>
        </p:spPr>
        <p:style>
          <a:lnRef idx="2">
            <a:schemeClr val="accent1">
              <a:shade val="15000"/>
            </a:schemeClr>
          </a:lnRef>
          <a:fillRef idx="1">
            <a:schemeClr val="accent1"/>
          </a:fillRef>
          <a:effectRef idx="0">
            <a:schemeClr val="accent1"/>
          </a:effectRef>
          <a:fontRef idx="minor"/>
        </p:style>
        <p:txBody>
          <a:bodyPr lIns="90000" tIns="144000" rIns="90000" bIns="108000" anchor="ctr">
            <a:noAutofit/>
          </a:bodyPr>
          <a:lstStyle/>
          <a:p>
            <a:pPr algn="ctr">
              <a:lnSpc>
                <a:spcPct val="100000"/>
              </a:lnSpc>
              <a:spcAft>
                <a:spcPts val="601"/>
              </a:spcAft>
            </a:pPr>
            <a:r>
              <a:rPr lang="it-IT" sz="2100" b="1" strike="noStrike" spc="-1">
                <a:solidFill>
                  <a:srgbClr val="000000"/>
                </a:solidFill>
                <a:latin typeface="Times New Roman"/>
              </a:rPr>
              <a:t>Piano Nazionale della</a:t>
            </a:r>
            <a:endParaRPr lang="it-IT" sz="2100" b="0" strike="noStrike" spc="-1">
              <a:solidFill>
                <a:srgbClr val="000000"/>
              </a:solidFill>
              <a:latin typeface="Arial"/>
            </a:endParaRPr>
          </a:p>
          <a:p>
            <a:pPr algn="ctr">
              <a:lnSpc>
                <a:spcPct val="100000"/>
              </a:lnSpc>
              <a:spcAft>
                <a:spcPts val="601"/>
              </a:spcAft>
            </a:pPr>
            <a:r>
              <a:rPr lang="it-IT" sz="2100" b="1" strike="noStrike" spc="-1">
                <a:solidFill>
                  <a:srgbClr val="000000"/>
                </a:solidFill>
                <a:latin typeface="Times New Roman"/>
              </a:rPr>
              <a:t>Cronicità</a:t>
            </a:r>
            <a:endParaRPr lang="it-IT" sz="2100" b="0" strike="noStrike" spc="-1">
              <a:solidFill>
                <a:srgbClr val="000000"/>
              </a:solidFill>
              <a:latin typeface="Arial"/>
            </a:endParaRPr>
          </a:p>
        </p:txBody>
      </p:sp>
      <p:sp>
        <p:nvSpPr>
          <p:cNvPr id="281" name="Fumetto 3 7"/>
          <p:cNvSpPr/>
          <p:nvPr/>
        </p:nvSpPr>
        <p:spPr>
          <a:xfrm rot="828600">
            <a:off x="8526600" y="2307600"/>
            <a:ext cx="3633480" cy="1798200"/>
          </a:xfrm>
          <a:prstGeom prst="wedgeEllipseCallout">
            <a:avLst>
              <a:gd name="adj1" fmla="val -36825"/>
              <a:gd name="adj2" fmla="val 63623"/>
            </a:avLst>
          </a:prstGeom>
          <a:pattFill prst="openDmnd">
            <a:fgClr>
              <a:srgbClr val="9ECADE"/>
            </a:fgClr>
            <a:bgClr>
              <a:srgbClr val="FFFFFF"/>
            </a:bgClr>
          </a:patt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50000"/>
              </a:lnSpc>
              <a:spcAft>
                <a:spcPts val="1001"/>
              </a:spcAft>
            </a:pPr>
            <a:r>
              <a:rPr lang="it-IT" sz="1800" b="0" strike="noStrike" spc="-1">
                <a:solidFill>
                  <a:srgbClr val="404040"/>
                </a:solidFill>
                <a:latin typeface="Aptos"/>
              </a:rPr>
              <a:t>L’obesità entra a far parte </a:t>
            </a:r>
            <a:r>
              <a:rPr lang="it-IT" sz="1800" b="0" strike="noStrike" spc="-1">
                <a:solidFill>
                  <a:srgbClr val="212529"/>
                </a:solidFill>
                <a:latin typeface="Aeonik"/>
              </a:rPr>
              <a:t>del Piano Nazionale della Cronicità</a:t>
            </a:r>
            <a:r>
              <a:rPr lang="it-IT" sz="1800" b="0" strike="noStrike" spc="-1">
                <a:solidFill>
                  <a:srgbClr val="404040"/>
                </a:solidFill>
                <a:latin typeface="Aptos"/>
              </a:rPr>
              <a:t> </a:t>
            </a:r>
            <a:endParaRPr lang="it-IT" sz="1800" b="0" strike="noStrike" spc="-1">
              <a:solidFill>
                <a:srgbClr val="000000"/>
              </a:solidFill>
              <a:latin typeface="Arial"/>
            </a:endParaRPr>
          </a:p>
        </p:txBody>
      </p:sp>
      <p:pic>
        <p:nvPicPr>
          <p:cNvPr id="282" name="Picture 2" descr="Illustrazione Stock Omino 3D con bottiglia di spumante | Adobe Stock"/>
          <p:cNvPicPr/>
          <p:nvPr/>
        </p:nvPicPr>
        <p:blipFill>
          <a:blip r:embed="rId4"/>
          <a:srcRect l="33636" t="1071" r="28499" b="13937"/>
          <a:stretch/>
        </p:blipFill>
        <p:spPr>
          <a:xfrm>
            <a:off x="3061080" y="4366440"/>
            <a:ext cx="1295280" cy="2180880"/>
          </a:xfrm>
          <a:prstGeom prst="rect">
            <a:avLst/>
          </a:prstGeom>
          <a:ln w="0">
            <a:noFill/>
          </a:ln>
        </p:spPr>
      </p:pic>
    </p:spTree>
    <p:extLst>
      <p:ext uri="{BB962C8B-B14F-4D97-AF65-F5344CB8AC3E}">
        <p14:creationId xmlns:p14="http://schemas.microsoft.com/office/powerpoint/2010/main" val="30253374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med">
        <p:circl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79"/>
                                        </p:tgtEl>
                                        <p:attrNameLst>
                                          <p:attrName>style.visibility</p:attrName>
                                        </p:attrNameLst>
                                      </p:cBhvr>
                                      <p:to>
                                        <p:strVal val="visible"/>
                                      </p:to>
                                    </p:set>
                                    <p:anim calcmode="lin" valueType="num">
                                      <p:cBhvr additive="repl">
                                        <p:cTn id="7" dur="500" fill="hold"/>
                                        <p:tgtEl>
                                          <p:spTgt spid="279"/>
                                        </p:tgtEl>
                                        <p:attrNameLst>
                                          <p:attrName>ppt_w</p:attrName>
                                        </p:attrNameLst>
                                      </p:cBhvr>
                                      <p:tavLst>
                                        <p:tav tm="0">
                                          <p:val>
                                            <p:fltVal val="0"/>
                                          </p:val>
                                        </p:tav>
                                        <p:tav tm="100000">
                                          <p:val>
                                            <p:strVal val="#ppt_w"/>
                                          </p:val>
                                        </p:tav>
                                      </p:tavLst>
                                    </p:anim>
                                    <p:anim calcmode="lin" valueType="num">
                                      <p:cBhvr additive="repl">
                                        <p:cTn id="8" dur="500" fill="hold"/>
                                        <p:tgtEl>
                                          <p:spTgt spid="279"/>
                                        </p:tgtEl>
                                        <p:attrNameLst>
                                          <p:attrName>ppt_h</p:attrName>
                                        </p:attrNameLst>
                                      </p:cBhvr>
                                      <p:tavLst>
                                        <p:tav tm="0">
                                          <p:val>
                                            <p:fltVal val="0"/>
                                          </p:val>
                                        </p:tav>
                                        <p:tav tm="100000">
                                          <p:val>
                                            <p:strVal val="#ppt_h"/>
                                          </p:val>
                                        </p:tav>
                                      </p:tavLst>
                                    </p:anim>
                                    <p:animEffect transition="in" filter="fade">
                                      <p:cBhvr additive="repl">
                                        <p:cTn id="9" dur="500"/>
                                        <p:tgtEl>
                                          <p:spTgt spid="27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1"/>
                                        </p:tgtEl>
                                        <p:attrNameLst>
                                          <p:attrName>style.visibility</p:attrName>
                                        </p:attrNameLst>
                                      </p:cBhvr>
                                      <p:to>
                                        <p:strVal val="visible"/>
                                      </p:to>
                                    </p:set>
                                    <p:anim calcmode="lin" valueType="num">
                                      <p:cBhvr additive="repl">
                                        <p:cTn id="13" dur="500" fill="hold"/>
                                        <p:tgtEl>
                                          <p:spTgt spid="281"/>
                                        </p:tgtEl>
                                        <p:attrNameLst>
                                          <p:attrName>ppt_w</p:attrName>
                                        </p:attrNameLst>
                                      </p:cBhvr>
                                      <p:tavLst>
                                        <p:tav tm="0">
                                          <p:val>
                                            <p:fltVal val="0"/>
                                          </p:val>
                                        </p:tav>
                                        <p:tav tm="100000">
                                          <p:val>
                                            <p:strVal val="#ppt_w"/>
                                          </p:val>
                                        </p:tav>
                                      </p:tavLst>
                                    </p:anim>
                                    <p:anim calcmode="lin" valueType="num">
                                      <p:cBhvr additive="repl">
                                        <p:cTn id="14" dur="500" fill="hold"/>
                                        <p:tgtEl>
                                          <p:spTgt spid="281"/>
                                        </p:tgtEl>
                                        <p:attrNameLst>
                                          <p:attrName>ppt_h</p:attrName>
                                        </p:attrNameLst>
                                      </p:cBhvr>
                                      <p:tavLst>
                                        <p:tav tm="0">
                                          <p:val>
                                            <p:fltVal val="0"/>
                                          </p:val>
                                        </p:tav>
                                        <p:tav tm="100000">
                                          <p:val>
                                            <p:strVal val="#ppt_h"/>
                                          </p:val>
                                        </p:tav>
                                      </p:tavLst>
                                    </p:anim>
                                    <p:animEffect transition="in" filter="fade">
                                      <p:cBhvr additive="repl">
                                        <p:cTn id="15" dur="5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36538"/>
            <a:ext cx="10254343" cy="1143000"/>
          </a:xfrm>
        </p:spPr>
        <p:txBody>
          <a:bodyPr wrap="square"/>
          <a:lstStyle/>
          <a:p>
            <a:pPr algn="l">
              <a:spcBef>
                <a:spcPts val="0"/>
              </a:spcBef>
              <a:spcAft>
                <a:spcPts val="0"/>
              </a:spcAft>
            </a:pPr>
            <a:r>
              <a:rPr sz="2400" b="1">
                <a:solidFill>
                  <a:srgbClr val="111E38"/>
                </a:solidFill>
                <a:latin typeface="Georgia"/>
              </a:rPr>
              <a:t>Il PDTA standardizza l'iter terapeutico per governare l'obesità</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0785" y="1014152"/>
            <a:ext cx="3640588" cy="4462760"/>
          </a:xfrm>
          <a:prstGeom prst="rect">
            <a:avLst/>
          </a:prstGeom>
          <a:noFill/>
        </p:spPr>
        <p:txBody>
          <a:bodyPr wrap="square" lIns="0" tIns="0" rIns="0" bIns="0">
            <a:spAutoFit/>
          </a:bodyPr>
          <a:lstStyle/>
          <a:p>
            <a:pPr algn="l">
              <a:spcBef>
                <a:spcPts val="0"/>
              </a:spcBef>
              <a:spcAft>
                <a:spcPts val="1200"/>
              </a:spcAft>
            </a:pPr>
            <a:endParaRPr lang="it-IT" sz="2000" b="1" i="0" dirty="0" smtClean="0">
              <a:solidFill>
                <a:srgbClr val="0D7A80"/>
              </a:solidFill>
              <a:latin typeface="Georgia"/>
            </a:endParaRPr>
          </a:p>
          <a:p>
            <a:pPr algn="l">
              <a:spcBef>
                <a:spcPts val="0"/>
              </a:spcBef>
              <a:spcAft>
                <a:spcPts val="1200"/>
              </a:spcAft>
            </a:pPr>
            <a:endParaRPr lang="it-IT" sz="2000" b="1" dirty="0">
              <a:solidFill>
                <a:srgbClr val="0D7A80"/>
              </a:solidFill>
              <a:latin typeface="Georgia"/>
            </a:endParaRPr>
          </a:p>
          <a:p>
            <a:pPr algn="l">
              <a:spcBef>
                <a:spcPts val="0"/>
              </a:spcBef>
              <a:spcAft>
                <a:spcPts val="1200"/>
              </a:spcAft>
            </a:pPr>
            <a:r>
              <a:rPr sz="2000" b="1" i="0" dirty="0" err="1" smtClean="0">
                <a:solidFill>
                  <a:srgbClr val="0D7A80"/>
                </a:solidFill>
                <a:latin typeface="Georgia"/>
              </a:rPr>
              <a:t>Cos'è</a:t>
            </a:r>
            <a:r>
              <a:rPr sz="2000" b="1" i="0" dirty="0" smtClean="0">
                <a:solidFill>
                  <a:srgbClr val="0D7A80"/>
                </a:solidFill>
                <a:latin typeface="Georgia"/>
              </a:rPr>
              <a:t> </a:t>
            </a:r>
            <a:r>
              <a:rPr sz="2000" b="1" i="0" dirty="0">
                <a:solidFill>
                  <a:srgbClr val="0D7A80"/>
                </a:solidFill>
                <a:latin typeface="Georgia"/>
              </a:rPr>
              <a:t>un PDTA?</a:t>
            </a:r>
          </a:p>
          <a:p>
            <a:pPr algn="l">
              <a:spcBef>
                <a:spcPts val="0"/>
              </a:spcBef>
              <a:spcAft>
                <a:spcPts val="1200"/>
              </a:spcAft>
            </a:pPr>
            <a:r>
              <a:rPr sz="1500" b="1" i="0" dirty="0">
                <a:solidFill>
                  <a:srgbClr val="111E38"/>
                </a:solidFill>
                <a:latin typeface="Arial"/>
              </a:rPr>
              <a:t>Il </a:t>
            </a:r>
            <a:r>
              <a:rPr sz="1500" b="1" i="0" dirty="0" err="1">
                <a:solidFill>
                  <a:srgbClr val="111E38"/>
                </a:solidFill>
                <a:latin typeface="Arial"/>
              </a:rPr>
              <a:t>Percorso</a:t>
            </a:r>
            <a:r>
              <a:rPr sz="1500" b="1" i="0" dirty="0">
                <a:solidFill>
                  <a:srgbClr val="111E38"/>
                </a:solidFill>
                <a:latin typeface="Arial"/>
              </a:rPr>
              <a:t> </a:t>
            </a:r>
            <a:r>
              <a:rPr sz="1500" b="1" i="0" dirty="0" err="1">
                <a:solidFill>
                  <a:srgbClr val="111E38"/>
                </a:solidFill>
                <a:latin typeface="Arial"/>
              </a:rPr>
              <a:t>Diagnostico</a:t>
            </a:r>
            <a:r>
              <a:rPr sz="1500" b="1" i="0" dirty="0">
                <a:solidFill>
                  <a:srgbClr val="111E38"/>
                </a:solidFill>
                <a:latin typeface="Arial"/>
              </a:rPr>
              <a:t> </a:t>
            </a:r>
            <a:r>
              <a:rPr sz="1500" b="1" i="0" dirty="0" err="1">
                <a:solidFill>
                  <a:srgbClr val="111E38"/>
                </a:solidFill>
                <a:latin typeface="Arial"/>
              </a:rPr>
              <a:t>Terapeutico</a:t>
            </a:r>
            <a:r>
              <a:rPr sz="1500" b="1" i="0" dirty="0">
                <a:solidFill>
                  <a:srgbClr val="111E38"/>
                </a:solidFill>
                <a:latin typeface="Arial"/>
              </a:rPr>
              <a:t> </a:t>
            </a:r>
            <a:r>
              <a:rPr sz="1500" b="1" i="0" dirty="0" err="1">
                <a:solidFill>
                  <a:srgbClr val="111E38"/>
                </a:solidFill>
                <a:latin typeface="Arial"/>
              </a:rPr>
              <a:t>Assistenziale</a:t>
            </a:r>
            <a:r>
              <a:rPr sz="1500" b="1" i="0" dirty="0">
                <a:solidFill>
                  <a:srgbClr val="111E38"/>
                </a:solidFill>
                <a:latin typeface="Arial"/>
              </a:rPr>
              <a:t> (PDTA) è lo </a:t>
            </a:r>
            <a:r>
              <a:rPr sz="1500" b="1" i="0" dirty="0" err="1">
                <a:solidFill>
                  <a:srgbClr val="111E38"/>
                </a:solidFill>
                <a:latin typeface="Arial"/>
              </a:rPr>
              <a:t>strumento</a:t>
            </a:r>
            <a:r>
              <a:rPr sz="1500" b="1" i="0" dirty="0">
                <a:solidFill>
                  <a:srgbClr val="111E38"/>
                </a:solidFill>
                <a:latin typeface="Arial"/>
              </a:rPr>
              <a:t> </a:t>
            </a:r>
            <a:r>
              <a:rPr sz="1500" b="1" i="0" dirty="0" err="1">
                <a:solidFill>
                  <a:srgbClr val="111E38"/>
                </a:solidFill>
                <a:latin typeface="Arial"/>
              </a:rPr>
              <a:t>cardine</a:t>
            </a:r>
            <a:r>
              <a:rPr sz="1500" b="1" i="0" dirty="0">
                <a:solidFill>
                  <a:srgbClr val="111E38"/>
                </a:solidFill>
                <a:latin typeface="Arial"/>
              </a:rPr>
              <a:t> </a:t>
            </a:r>
            <a:r>
              <a:rPr sz="1500" b="1" i="0" dirty="0" err="1">
                <a:solidFill>
                  <a:srgbClr val="111E38"/>
                </a:solidFill>
                <a:latin typeface="Arial"/>
              </a:rPr>
              <a:t>della</a:t>
            </a:r>
            <a:r>
              <a:rPr sz="1500" b="1" i="0" dirty="0">
                <a:solidFill>
                  <a:srgbClr val="111E38"/>
                </a:solidFill>
                <a:latin typeface="Arial"/>
              </a:rPr>
              <a:t> </a:t>
            </a:r>
            <a:r>
              <a:rPr sz="1500" b="1" i="0" dirty="0" err="1">
                <a:solidFill>
                  <a:srgbClr val="111E38"/>
                </a:solidFill>
                <a:latin typeface="Arial"/>
              </a:rPr>
              <a:t>programmazione</a:t>
            </a:r>
            <a:r>
              <a:rPr sz="1500" b="1" i="0" dirty="0">
                <a:solidFill>
                  <a:srgbClr val="111E38"/>
                </a:solidFill>
                <a:latin typeface="Arial"/>
              </a:rPr>
              <a:t> sanitaria </a:t>
            </a:r>
            <a:r>
              <a:rPr sz="1500" b="1" i="0" dirty="0" err="1">
                <a:solidFill>
                  <a:srgbClr val="111E38"/>
                </a:solidFill>
                <a:latin typeface="Arial"/>
              </a:rPr>
              <a:t>contemporanea</a:t>
            </a:r>
            <a:r>
              <a:rPr sz="1500" b="1" i="0" dirty="0">
                <a:solidFill>
                  <a:srgbClr val="111E38"/>
                </a:solidFill>
                <a:latin typeface="Arial"/>
              </a:rPr>
              <a:t>.</a:t>
            </a:r>
          </a:p>
          <a:p>
            <a:pPr algn="l">
              <a:spcBef>
                <a:spcPts val="0"/>
              </a:spcBef>
              <a:spcAft>
                <a:spcPts val="1200"/>
              </a:spcAft>
            </a:pPr>
            <a:r>
              <a:rPr sz="1500" b="0" i="0" dirty="0" err="1" smtClean="0">
                <a:solidFill>
                  <a:srgbClr val="111E38"/>
                </a:solidFill>
                <a:latin typeface="Arial"/>
              </a:rPr>
              <a:t>Progettato</a:t>
            </a:r>
            <a:r>
              <a:rPr sz="1500" b="0" i="0" dirty="0" smtClean="0">
                <a:solidFill>
                  <a:srgbClr val="111E38"/>
                </a:solidFill>
                <a:latin typeface="Arial"/>
              </a:rPr>
              <a:t> </a:t>
            </a:r>
            <a:r>
              <a:rPr sz="1500" b="0" i="0" dirty="0">
                <a:solidFill>
                  <a:srgbClr val="111E38"/>
                </a:solidFill>
                <a:latin typeface="Arial"/>
              </a:rPr>
              <a:t>per </a:t>
            </a:r>
            <a:r>
              <a:rPr sz="1500" b="0" i="0" dirty="0" err="1">
                <a:solidFill>
                  <a:srgbClr val="111E38"/>
                </a:solidFill>
                <a:latin typeface="Arial"/>
              </a:rPr>
              <a:t>strutturare</a:t>
            </a:r>
            <a:r>
              <a:rPr sz="1500" b="0" i="0" dirty="0">
                <a:solidFill>
                  <a:srgbClr val="111E38"/>
                </a:solidFill>
                <a:latin typeface="Arial"/>
              </a:rPr>
              <a:t> e </a:t>
            </a:r>
            <a:r>
              <a:rPr sz="1500" b="0" i="0" dirty="0" err="1">
                <a:solidFill>
                  <a:srgbClr val="111E38"/>
                </a:solidFill>
                <a:latin typeface="Arial"/>
              </a:rPr>
              <a:t>standardizzare</a:t>
            </a:r>
            <a:r>
              <a:rPr sz="1500" b="0" i="0" dirty="0">
                <a:solidFill>
                  <a:srgbClr val="111E38"/>
                </a:solidFill>
                <a:latin typeface="Arial"/>
              </a:rPr>
              <a:t> </a:t>
            </a:r>
            <a:r>
              <a:rPr sz="1500" b="0" i="0" dirty="0" err="1">
                <a:solidFill>
                  <a:srgbClr val="111E38"/>
                </a:solidFill>
                <a:latin typeface="Arial"/>
              </a:rPr>
              <a:t>l'intero</a:t>
            </a:r>
            <a:r>
              <a:rPr sz="1500" b="0" i="0" dirty="0">
                <a:solidFill>
                  <a:srgbClr val="111E38"/>
                </a:solidFill>
                <a:latin typeface="Arial"/>
              </a:rPr>
              <a:t> </a:t>
            </a:r>
            <a:r>
              <a:rPr sz="1500" b="0" i="0" dirty="0" err="1">
                <a:solidFill>
                  <a:srgbClr val="111E38"/>
                </a:solidFill>
                <a:latin typeface="Arial"/>
              </a:rPr>
              <a:t>percorso</a:t>
            </a:r>
            <a:r>
              <a:rPr sz="1500" b="0" i="0" dirty="0">
                <a:solidFill>
                  <a:srgbClr val="111E38"/>
                </a:solidFill>
                <a:latin typeface="Arial"/>
              </a:rPr>
              <a:t> di </a:t>
            </a:r>
            <a:r>
              <a:rPr sz="1500" b="0" i="0" dirty="0" err="1">
                <a:solidFill>
                  <a:srgbClr val="111E38"/>
                </a:solidFill>
                <a:latin typeface="Arial"/>
              </a:rPr>
              <a:t>presa</a:t>
            </a:r>
            <a:r>
              <a:rPr sz="1500" b="0" i="0" dirty="0">
                <a:solidFill>
                  <a:srgbClr val="111E38"/>
                </a:solidFill>
                <a:latin typeface="Arial"/>
              </a:rPr>
              <a:t> in </a:t>
            </a:r>
            <a:r>
              <a:rPr sz="1500" b="0" i="0" dirty="0" err="1">
                <a:solidFill>
                  <a:srgbClr val="111E38"/>
                </a:solidFill>
                <a:latin typeface="Arial"/>
              </a:rPr>
              <a:t>carico</a:t>
            </a:r>
            <a:r>
              <a:rPr sz="1500" b="0" i="0" dirty="0">
                <a:solidFill>
                  <a:srgbClr val="111E38"/>
                </a:solidFill>
                <a:latin typeface="Arial"/>
              </a:rPr>
              <a:t> e </a:t>
            </a:r>
            <a:r>
              <a:rPr sz="1500" b="0" i="0" dirty="0" err="1">
                <a:solidFill>
                  <a:srgbClr val="111E38"/>
                </a:solidFill>
                <a:latin typeface="Arial"/>
              </a:rPr>
              <a:t>gestione</a:t>
            </a:r>
            <a:r>
              <a:rPr sz="1500" b="0" i="0" dirty="0">
                <a:solidFill>
                  <a:srgbClr val="111E38"/>
                </a:solidFill>
                <a:latin typeface="Arial"/>
              </a:rPr>
              <a:t> del </a:t>
            </a:r>
            <a:r>
              <a:rPr sz="1500" b="0" i="0" dirty="0" err="1">
                <a:solidFill>
                  <a:srgbClr val="111E38"/>
                </a:solidFill>
                <a:latin typeface="Arial"/>
              </a:rPr>
              <a:t>paziente</a:t>
            </a:r>
            <a:r>
              <a:rPr sz="1500" b="0" i="0" dirty="0">
                <a:solidFill>
                  <a:srgbClr val="111E38"/>
                </a:solidFill>
                <a:latin typeface="Arial"/>
              </a:rPr>
              <a:t> </a:t>
            </a:r>
            <a:r>
              <a:rPr sz="1500" b="0" i="0" dirty="0" err="1">
                <a:solidFill>
                  <a:srgbClr val="111E38"/>
                </a:solidFill>
                <a:latin typeface="Arial"/>
              </a:rPr>
              <a:t>affetto</a:t>
            </a:r>
            <a:r>
              <a:rPr sz="1500" b="0" i="0" dirty="0">
                <a:solidFill>
                  <a:srgbClr val="111E38"/>
                </a:solidFill>
                <a:latin typeface="Arial"/>
              </a:rPr>
              <a:t> da </a:t>
            </a:r>
            <a:r>
              <a:rPr sz="1500" b="0" i="0" dirty="0" err="1">
                <a:solidFill>
                  <a:srgbClr val="111E38"/>
                </a:solidFill>
                <a:latin typeface="Arial"/>
              </a:rPr>
              <a:t>patologia</a:t>
            </a:r>
            <a:r>
              <a:rPr sz="1500" b="0" i="0" dirty="0">
                <a:solidFill>
                  <a:srgbClr val="111E38"/>
                </a:solidFill>
                <a:latin typeface="Arial"/>
              </a:rPr>
              <a:t> </a:t>
            </a:r>
            <a:r>
              <a:rPr sz="1500" b="0" i="0" dirty="0" err="1">
                <a:solidFill>
                  <a:srgbClr val="111E38"/>
                </a:solidFill>
                <a:latin typeface="Arial"/>
              </a:rPr>
              <a:t>cronica</a:t>
            </a:r>
            <a:r>
              <a:rPr sz="1500" b="0" i="0" dirty="0">
                <a:solidFill>
                  <a:srgbClr val="111E38"/>
                </a:solidFill>
                <a:latin typeface="Arial"/>
              </a:rPr>
              <a:t> o </a:t>
            </a:r>
            <a:r>
              <a:rPr sz="1500" b="0" i="0" dirty="0" err="1">
                <a:solidFill>
                  <a:srgbClr val="111E38"/>
                </a:solidFill>
                <a:latin typeface="Arial"/>
              </a:rPr>
              <a:t>complessa</a:t>
            </a:r>
            <a:r>
              <a:rPr sz="1500" b="0" i="0" dirty="0">
                <a:solidFill>
                  <a:srgbClr val="111E38"/>
                </a:solidFill>
                <a:latin typeface="Arial"/>
              </a:rPr>
              <a:t>.</a:t>
            </a:r>
          </a:p>
          <a:p>
            <a:pPr algn="l">
              <a:spcBef>
                <a:spcPts val="0"/>
              </a:spcBef>
              <a:spcAft>
                <a:spcPts val="400"/>
              </a:spcAft>
            </a:pPr>
            <a:r>
              <a:rPr sz="1500" b="0" i="0" dirty="0" err="1" smtClean="0">
                <a:solidFill>
                  <a:srgbClr val="111E38"/>
                </a:solidFill>
                <a:latin typeface="Arial"/>
              </a:rPr>
              <a:t>Supera</a:t>
            </a:r>
            <a:r>
              <a:rPr sz="1500" b="0" i="0" dirty="0" smtClean="0">
                <a:solidFill>
                  <a:srgbClr val="111E38"/>
                </a:solidFill>
                <a:latin typeface="Arial"/>
              </a:rPr>
              <a:t> </a:t>
            </a:r>
            <a:r>
              <a:rPr sz="1500" b="0" i="0" dirty="0">
                <a:solidFill>
                  <a:srgbClr val="111E38"/>
                </a:solidFill>
                <a:latin typeface="Arial"/>
              </a:rPr>
              <a:t>la </a:t>
            </a:r>
            <a:r>
              <a:rPr sz="1500" b="0" i="0" dirty="0" err="1">
                <a:solidFill>
                  <a:srgbClr val="111E38"/>
                </a:solidFill>
                <a:latin typeface="Arial"/>
              </a:rPr>
              <a:t>frammentazione</a:t>
            </a:r>
            <a:r>
              <a:rPr sz="1500" b="0" i="0" dirty="0">
                <a:solidFill>
                  <a:srgbClr val="111E38"/>
                </a:solidFill>
                <a:latin typeface="Arial"/>
              </a:rPr>
              <a:t> </a:t>
            </a:r>
            <a:r>
              <a:rPr sz="1500" b="0" i="0" dirty="0" err="1">
                <a:solidFill>
                  <a:srgbClr val="111E38"/>
                </a:solidFill>
                <a:latin typeface="Arial"/>
              </a:rPr>
              <a:t>assistenziale</a:t>
            </a:r>
            <a:r>
              <a:rPr sz="1500" b="0" i="0" dirty="0">
                <a:solidFill>
                  <a:srgbClr val="111E38"/>
                </a:solidFill>
                <a:latin typeface="Arial"/>
              </a:rPr>
              <a:t>, </a:t>
            </a:r>
            <a:r>
              <a:rPr sz="1500" b="0" i="0" dirty="0" err="1">
                <a:solidFill>
                  <a:srgbClr val="111E38"/>
                </a:solidFill>
                <a:latin typeface="Arial"/>
              </a:rPr>
              <a:t>legando</a:t>
            </a:r>
            <a:r>
              <a:rPr sz="1500" b="0" i="0" dirty="0">
                <a:solidFill>
                  <a:srgbClr val="111E38"/>
                </a:solidFill>
                <a:latin typeface="Arial"/>
              </a:rPr>
              <a:t> </a:t>
            </a:r>
            <a:r>
              <a:rPr sz="1500" b="0" i="0" dirty="0" err="1">
                <a:solidFill>
                  <a:srgbClr val="111E38"/>
                </a:solidFill>
                <a:latin typeface="Arial"/>
              </a:rPr>
              <a:t>prevenzione</a:t>
            </a:r>
            <a:r>
              <a:rPr sz="1500" b="0" i="0" dirty="0">
                <a:solidFill>
                  <a:srgbClr val="111E38"/>
                </a:solidFill>
                <a:latin typeface="Arial"/>
              </a:rPr>
              <a:t>, </a:t>
            </a:r>
            <a:r>
              <a:rPr sz="1500" b="0" i="0" dirty="0" err="1">
                <a:solidFill>
                  <a:srgbClr val="111E38"/>
                </a:solidFill>
                <a:latin typeface="Arial"/>
              </a:rPr>
              <a:t>medicina</a:t>
            </a:r>
            <a:r>
              <a:rPr sz="1500" b="0" i="0" dirty="0">
                <a:solidFill>
                  <a:srgbClr val="111E38"/>
                </a:solidFill>
                <a:latin typeface="Arial"/>
              </a:rPr>
              <a:t> del </a:t>
            </a:r>
            <a:r>
              <a:rPr sz="1500" b="0" i="0" dirty="0" err="1">
                <a:solidFill>
                  <a:srgbClr val="111E38"/>
                </a:solidFill>
                <a:latin typeface="Arial"/>
              </a:rPr>
              <a:t>territorio</a:t>
            </a:r>
            <a:r>
              <a:rPr sz="1500" b="0" i="0" dirty="0">
                <a:solidFill>
                  <a:srgbClr val="111E38"/>
                </a:solidFill>
                <a:latin typeface="Arial"/>
              </a:rPr>
              <a:t> e </a:t>
            </a:r>
            <a:r>
              <a:rPr sz="1500" b="0" i="0" dirty="0" err="1">
                <a:solidFill>
                  <a:srgbClr val="111E38"/>
                </a:solidFill>
                <a:latin typeface="Arial"/>
              </a:rPr>
              <a:t>specialistica</a:t>
            </a:r>
            <a:r>
              <a:rPr sz="1500" b="0" i="0" dirty="0">
                <a:solidFill>
                  <a:srgbClr val="111E38"/>
                </a:solidFill>
                <a:latin typeface="Arial"/>
              </a:rPr>
              <a:t> </a:t>
            </a:r>
            <a:r>
              <a:rPr sz="1500" b="0" i="0" dirty="0" err="1">
                <a:solidFill>
                  <a:srgbClr val="111E38"/>
                </a:solidFill>
                <a:latin typeface="Arial"/>
              </a:rPr>
              <a:t>ospedaliera</a:t>
            </a:r>
            <a:r>
              <a:rPr sz="1500" b="0" i="0" dirty="0">
                <a:solidFill>
                  <a:srgbClr val="111E38"/>
                </a:solidFill>
                <a:latin typeface="Arial"/>
              </a:rPr>
              <a:t> in un </a:t>
            </a:r>
            <a:r>
              <a:rPr sz="1500" b="0" i="0" dirty="0" err="1">
                <a:solidFill>
                  <a:srgbClr val="111E38"/>
                </a:solidFill>
                <a:latin typeface="Arial"/>
              </a:rPr>
              <a:t>unico</a:t>
            </a:r>
            <a:r>
              <a:rPr sz="1500" b="0" i="0" dirty="0">
                <a:solidFill>
                  <a:srgbClr val="111E38"/>
                </a:solidFill>
                <a:latin typeface="Arial"/>
              </a:rPr>
              <a:t> </a:t>
            </a:r>
            <a:r>
              <a:rPr sz="1500" b="0" i="0" dirty="0" err="1">
                <a:solidFill>
                  <a:srgbClr val="111E38"/>
                </a:solidFill>
                <a:latin typeface="Arial"/>
              </a:rPr>
              <a:t>filone</a:t>
            </a:r>
            <a:r>
              <a:rPr sz="1500" b="0" i="0" dirty="0">
                <a:solidFill>
                  <a:srgbClr val="111E38"/>
                </a:solidFill>
                <a:latin typeface="Arial"/>
              </a:rPr>
              <a:t> </a:t>
            </a:r>
            <a:r>
              <a:rPr sz="1500" b="0" i="0" dirty="0" err="1">
                <a:solidFill>
                  <a:srgbClr val="111E38"/>
                </a:solidFill>
                <a:latin typeface="Arial"/>
              </a:rPr>
              <a:t>logico-clinico</a:t>
            </a:r>
            <a:r>
              <a:rPr sz="1500" b="0" i="0" dirty="0">
                <a:solidFill>
                  <a:srgbClr val="111E38"/>
                </a:solidFill>
                <a:latin typeface="Arial"/>
              </a:rPr>
              <a:t>.</a:t>
            </a:r>
          </a:p>
        </p:txBody>
      </p:sp>
      <p:pic>
        <p:nvPicPr>
          <p:cNvPr id="1026" name="Picture 2" descr="Il Camm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4415" y="1928554"/>
            <a:ext cx="7240080" cy="380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5062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277295" cy="1143000"/>
          </a:xfrm>
        </p:spPr>
        <p:txBody>
          <a:bodyPr wrap="square"/>
          <a:lstStyle/>
          <a:p>
            <a:pPr algn="l">
              <a:spcBef>
                <a:spcPts val="0"/>
              </a:spcBef>
              <a:spcAft>
                <a:spcPts val="0"/>
              </a:spcAft>
            </a:pPr>
            <a:r>
              <a:rPr sz="2400" b="1">
                <a:solidFill>
                  <a:srgbClr val="111E38"/>
                </a:solidFill>
                <a:latin typeface="Georgia"/>
              </a:rPr>
              <a:t>Quattro pilastri garantiscono la presa in carico integrata ed equa</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2120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645920"/>
            <a:ext cx="137160" cy="201168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1828800"/>
            <a:ext cx="4754880" cy="1645920"/>
          </a:xfrm>
          <a:prstGeom prst="rect">
            <a:avLst/>
          </a:prstGeom>
          <a:noFill/>
        </p:spPr>
        <p:txBody>
          <a:bodyPr wrap="square" lIns="0" tIns="0" rIns="0" bIns="0">
            <a:spAutoFit/>
          </a:bodyPr>
          <a:lstStyle/>
          <a:p>
            <a:pPr algn="l">
              <a:spcBef>
                <a:spcPts val="0"/>
              </a:spcBef>
              <a:spcAft>
                <a:spcPts val="800"/>
              </a:spcAft>
            </a:pPr>
            <a:r>
              <a:rPr sz="1500" b="1" i="0">
                <a:solidFill>
                  <a:srgbClr val="0D7A80"/>
                </a:solidFill>
                <a:latin typeface="Georgia"/>
              </a:rPr>
              <a:t>1. PRESA IN CARICO GLOBALE</a:t>
            </a:r>
          </a:p>
          <a:p>
            <a:pPr algn="l">
              <a:spcBef>
                <a:spcPts val="0"/>
              </a:spcBef>
              <a:spcAft>
                <a:spcPts val="400"/>
              </a:spcAft>
            </a:pPr>
            <a:r>
              <a:rPr sz="1300" b="0" i="0">
                <a:solidFill>
                  <a:srgbClr val="111E38"/>
                </a:solidFill>
                <a:latin typeface="Arial"/>
              </a:rPr>
              <a:t>Integrazione reale tra prevenzione, medicina di base (MMG/PLS) e specialistica ospedaliera. Coordinamento affidato al Case Manager.</a:t>
            </a:r>
          </a:p>
        </p:txBody>
      </p:sp>
      <p:sp>
        <p:nvSpPr>
          <p:cNvPr id="7" name="Rounded Rectangle 6"/>
          <p:cNvSpPr/>
          <p:nvPr/>
        </p:nvSpPr>
        <p:spPr>
          <a:xfrm>
            <a:off x="6217920" y="1645920"/>
            <a:ext cx="52120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217920" y="1645920"/>
            <a:ext cx="137160" cy="2011680"/>
          </a:xfrm>
          <a:prstGeom prst="rect">
            <a:avLst/>
          </a:prstGeom>
          <a:solidFill>
            <a:srgbClr val="111E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92240" y="1828800"/>
            <a:ext cx="4754880" cy="1645920"/>
          </a:xfrm>
          <a:prstGeom prst="rect">
            <a:avLst/>
          </a:prstGeom>
          <a:noFill/>
        </p:spPr>
        <p:txBody>
          <a:bodyPr wrap="square" lIns="0" tIns="0" rIns="0" bIns="0">
            <a:spAutoFit/>
          </a:bodyPr>
          <a:lstStyle/>
          <a:p>
            <a:pPr algn="l">
              <a:spcBef>
                <a:spcPts val="0"/>
              </a:spcBef>
              <a:spcAft>
                <a:spcPts val="800"/>
              </a:spcAft>
            </a:pPr>
            <a:r>
              <a:rPr sz="1500" b="1" i="0">
                <a:solidFill>
                  <a:srgbClr val="111E38"/>
                </a:solidFill>
                <a:latin typeface="Georgia"/>
              </a:rPr>
              <a:t>2. OMOGENEITÀ DELLE CURE</a:t>
            </a:r>
          </a:p>
          <a:p>
            <a:pPr algn="l">
              <a:spcBef>
                <a:spcPts val="0"/>
              </a:spcBef>
              <a:spcAft>
                <a:spcPts val="400"/>
              </a:spcAft>
            </a:pPr>
            <a:r>
              <a:rPr sz="1300" b="0" i="0">
                <a:solidFill>
                  <a:srgbClr val="111E38"/>
                </a:solidFill>
                <a:latin typeface="Arial"/>
              </a:rPr>
              <a:t>Garanzia di trattamenti uniformi basati sulle più recenti linee guida internazionali, riducendo drasticamente le disuguaglianze geografiche.</a:t>
            </a:r>
          </a:p>
        </p:txBody>
      </p:sp>
      <p:sp>
        <p:nvSpPr>
          <p:cNvPr id="10" name="Rounded Rectangle 9"/>
          <p:cNvSpPr/>
          <p:nvPr/>
        </p:nvSpPr>
        <p:spPr>
          <a:xfrm>
            <a:off x="731520" y="3931920"/>
            <a:ext cx="52120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731520" y="3931920"/>
            <a:ext cx="137160" cy="2011680"/>
          </a:xfrm>
          <a:prstGeom prst="rect">
            <a:avLst/>
          </a:prstGeom>
          <a:solidFill>
            <a:srgbClr val="111E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05840" y="4114800"/>
            <a:ext cx="4754880" cy="1645920"/>
          </a:xfrm>
          <a:prstGeom prst="rect">
            <a:avLst/>
          </a:prstGeom>
          <a:noFill/>
        </p:spPr>
        <p:txBody>
          <a:bodyPr wrap="square" lIns="0" tIns="0" rIns="0" bIns="0">
            <a:spAutoFit/>
          </a:bodyPr>
          <a:lstStyle/>
          <a:p>
            <a:pPr algn="l">
              <a:spcBef>
                <a:spcPts val="0"/>
              </a:spcBef>
              <a:spcAft>
                <a:spcPts val="800"/>
              </a:spcAft>
            </a:pPr>
            <a:r>
              <a:rPr sz="1500" b="1" i="0">
                <a:solidFill>
                  <a:srgbClr val="111E38"/>
                </a:solidFill>
                <a:latin typeface="Georgia"/>
              </a:rPr>
              <a:t>3. ACCESSO FACILITATO</a:t>
            </a:r>
          </a:p>
          <a:p>
            <a:pPr algn="l">
              <a:spcBef>
                <a:spcPts val="0"/>
              </a:spcBef>
              <a:spcAft>
                <a:spcPts val="400"/>
              </a:spcAft>
            </a:pPr>
            <a:r>
              <a:rPr sz="1300" b="0" i="0">
                <a:solidFill>
                  <a:srgbClr val="111E38"/>
                </a:solidFill>
                <a:latin typeface="Arial"/>
              </a:rPr>
              <a:t>Canali di prenotazione interni e prioritari (agende dedicate) per abbattere i tempi d'attesa diagnostici e terapeutici ordinari.</a:t>
            </a:r>
          </a:p>
        </p:txBody>
      </p:sp>
      <p:sp>
        <p:nvSpPr>
          <p:cNvPr id="13" name="Rounded Rectangle 12"/>
          <p:cNvSpPr/>
          <p:nvPr/>
        </p:nvSpPr>
        <p:spPr>
          <a:xfrm>
            <a:off x="6217920" y="3931920"/>
            <a:ext cx="52120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217920" y="3931920"/>
            <a:ext cx="137160" cy="201168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2240" y="4114800"/>
            <a:ext cx="4754880" cy="1645920"/>
          </a:xfrm>
          <a:prstGeom prst="rect">
            <a:avLst/>
          </a:prstGeom>
          <a:noFill/>
        </p:spPr>
        <p:txBody>
          <a:bodyPr wrap="square" lIns="0" tIns="0" rIns="0" bIns="0">
            <a:spAutoFit/>
          </a:bodyPr>
          <a:lstStyle/>
          <a:p>
            <a:pPr algn="l">
              <a:spcBef>
                <a:spcPts val="0"/>
              </a:spcBef>
              <a:spcAft>
                <a:spcPts val="800"/>
              </a:spcAft>
            </a:pPr>
            <a:r>
              <a:rPr sz="1500" b="1" i="0">
                <a:solidFill>
                  <a:srgbClr val="0D7A80"/>
                </a:solidFill>
                <a:latin typeface="Georgia"/>
              </a:rPr>
              <a:t>4. MONITORAGGIO COSTANTE</a:t>
            </a:r>
          </a:p>
          <a:p>
            <a:pPr algn="l">
              <a:spcBef>
                <a:spcPts val="0"/>
              </a:spcBef>
              <a:spcAft>
                <a:spcPts val="400"/>
              </a:spcAft>
            </a:pPr>
            <a:r>
              <a:rPr sz="1300" b="0" i="0">
                <a:solidFill>
                  <a:srgbClr val="111E38"/>
                </a:solidFill>
                <a:latin typeface="Arial"/>
              </a:rPr>
              <a:t>Verifica regolare tramite indicatori di struttura, processo ed esito (tempi d'attesa, tassi di presa in carico, efficacia clinica).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596255" cy="1143000"/>
          </a:xfrm>
        </p:spPr>
        <p:txBody>
          <a:bodyPr wrap="square"/>
          <a:lstStyle/>
          <a:p>
            <a:pPr algn="l">
              <a:spcBef>
                <a:spcPts val="0"/>
              </a:spcBef>
              <a:spcAft>
                <a:spcPts val="0"/>
              </a:spcAft>
            </a:pPr>
            <a:r>
              <a:rPr sz="2400" b="1" dirty="0">
                <a:solidFill>
                  <a:srgbClr val="111E38"/>
                </a:solidFill>
                <a:latin typeface="Georgia"/>
              </a:rPr>
              <a:t>Il </a:t>
            </a:r>
            <a:r>
              <a:rPr sz="2400" b="1" dirty="0" err="1">
                <a:solidFill>
                  <a:srgbClr val="111E38"/>
                </a:solidFill>
                <a:latin typeface="Georgia"/>
              </a:rPr>
              <a:t>paradosso</a:t>
            </a:r>
            <a:r>
              <a:rPr sz="2400" b="1" dirty="0">
                <a:solidFill>
                  <a:srgbClr val="111E38"/>
                </a:solidFill>
                <a:latin typeface="Georgia"/>
              </a:rPr>
              <a:t> </a:t>
            </a:r>
            <a:r>
              <a:rPr sz="2400" b="1" dirty="0" err="1">
                <a:solidFill>
                  <a:srgbClr val="111E38"/>
                </a:solidFill>
                <a:latin typeface="Georgia"/>
              </a:rPr>
              <a:t>bariatrico</a:t>
            </a:r>
            <a:r>
              <a:rPr sz="2400" b="1" dirty="0">
                <a:solidFill>
                  <a:srgbClr val="111E38"/>
                </a:solidFill>
                <a:latin typeface="Georgia"/>
              </a:rPr>
              <a:t>: </a:t>
            </a:r>
            <a:r>
              <a:rPr sz="2400" b="1" dirty="0" err="1">
                <a:solidFill>
                  <a:srgbClr val="111E38"/>
                </a:solidFill>
                <a:latin typeface="Georgia"/>
              </a:rPr>
              <a:t>l'obesità</a:t>
            </a:r>
            <a:r>
              <a:rPr sz="2400" b="1" dirty="0">
                <a:solidFill>
                  <a:srgbClr val="111E38"/>
                </a:solidFill>
                <a:latin typeface="Georgia"/>
              </a:rPr>
              <a:t> </a:t>
            </a:r>
            <a:r>
              <a:rPr sz="2400" b="1" dirty="0" err="1">
                <a:solidFill>
                  <a:srgbClr val="111E38"/>
                </a:solidFill>
                <a:latin typeface="Georgia"/>
              </a:rPr>
              <a:t>risiede</a:t>
            </a:r>
            <a:r>
              <a:rPr sz="2400" b="1" dirty="0">
                <a:solidFill>
                  <a:srgbClr val="111E38"/>
                </a:solidFill>
                <a:latin typeface="Georgia"/>
              </a:rPr>
              <a:t> al </a:t>
            </a:r>
            <a:r>
              <a:rPr sz="2400" b="1" dirty="0" err="1">
                <a:solidFill>
                  <a:srgbClr val="111E38"/>
                </a:solidFill>
                <a:latin typeface="Georgia"/>
              </a:rPr>
              <a:t>Sud</a:t>
            </a:r>
            <a:r>
              <a:rPr sz="2400" b="1" dirty="0">
                <a:solidFill>
                  <a:srgbClr val="111E38"/>
                </a:solidFill>
                <a:latin typeface="Georgia"/>
              </a:rPr>
              <a:t>, ma le cure </a:t>
            </a:r>
            <a:r>
              <a:rPr sz="2400" b="1" dirty="0" err="1">
                <a:solidFill>
                  <a:srgbClr val="111E38"/>
                </a:solidFill>
                <a:latin typeface="Georgia"/>
              </a:rPr>
              <a:t>sono</a:t>
            </a:r>
            <a:r>
              <a:rPr sz="2400" b="1" dirty="0">
                <a:solidFill>
                  <a:srgbClr val="111E38"/>
                </a:solidFill>
                <a:latin typeface="Georgia"/>
              </a:rPr>
              <a:t> al Nord</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120640" cy="4389120"/>
          </a:xfrm>
          <a:prstGeom prst="roundRect">
            <a:avLst/>
          </a:prstGeom>
          <a:solidFill>
            <a:srgbClr val="EEEDEA"/>
          </a:solidFill>
          <a:ln w="19050">
            <a:solidFill>
              <a:srgbClr val="A82424"/>
            </a:solid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920240"/>
            <a:ext cx="4572000" cy="3516347"/>
          </a:xfrm>
          <a:prstGeom prst="rect">
            <a:avLst/>
          </a:prstGeom>
          <a:noFill/>
        </p:spPr>
        <p:txBody>
          <a:bodyPr wrap="square" lIns="0" tIns="0" rIns="0" bIns="0">
            <a:spAutoFit/>
          </a:bodyPr>
          <a:lstStyle/>
          <a:p>
            <a:pPr algn="l">
              <a:spcBef>
                <a:spcPts val="0"/>
              </a:spcBef>
              <a:spcAft>
                <a:spcPts val="1500"/>
              </a:spcAft>
            </a:pPr>
            <a:r>
              <a:rPr sz="2400" b="1" i="0" dirty="0">
                <a:solidFill>
                  <a:srgbClr val="A82424"/>
                </a:solidFill>
                <a:latin typeface="Georgia"/>
              </a:rPr>
              <a:t>L'EPIDEMIA CLINICA AL SUD</a:t>
            </a:r>
          </a:p>
          <a:p>
            <a:pPr algn="l">
              <a:spcBef>
                <a:spcPts val="0"/>
              </a:spcBef>
              <a:spcAft>
                <a:spcPts val="1500"/>
              </a:spcAft>
            </a:pPr>
            <a:r>
              <a:rPr sz="2400" b="0" i="0" dirty="0" err="1" smtClean="0">
                <a:solidFill>
                  <a:srgbClr val="111E38"/>
                </a:solidFill>
                <a:latin typeface="Arial"/>
              </a:rPr>
              <a:t>Massima</a:t>
            </a:r>
            <a:r>
              <a:rPr sz="2400" b="0" i="0" dirty="0" smtClean="0">
                <a:solidFill>
                  <a:srgbClr val="111E38"/>
                </a:solidFill>
                <a:latin typeface="Arial"/>
              </a:rPr>
              <a:t> </a:t>
            </a:r>
            <a:r>
              <a:rPr sz="2400" b="0" i="0" dirty="0" err="1">
                <a:solidFill>
                  <a:srgbClr val="111E38"/>
                </a:solidFill>
                <a:latin typeface="Arial"/>
              </a:rPr>
              <a:t>Prevalenza</a:t>
            </a:r>
            <a:r>
              <a:rPr sz="2400" b="0" i="0" dirty="0">
                <a:solidFill>
                  <a:srgbClr val="111E38"/>
                </a:solidFill>
                <a:latin typeface="Arial"/>
              </a:rPr>
              <a:t> </a:t>
            </a:r>
            <a:r>
              <a:rPr sz="2400" b="0" i="0" dirty="0" err="1">
                <a:solidFill>
                  <a:srgbClr val="111E38"/>
                </a:solidFill>
                <a:latin typeface="Arial"/>
              </a:rPr>
              <a:t>Epidemiologica</a:t>
            </a:r>
            <a:r>
              <a:rPr sz="2400" b="0" i="0" dirty="0">
                <a:solidFill>
                  <a:srgbClr val="111E38"/>
                </a:solidFill>
                <a:latin typeface="Arial"/>
              </a:rPr>
              <a:t>:</a:t>
            </a:r>
            <a:r>
              <a:rPr sz="2400" dirty="0"/>
              <a:t/>
            </a:r>
            <a:br>
              <a:rPr sz="2400" dirty="0"/>
            </a:br>
            <a:r>
              <a:rPr sz="2400" b="0" i="0" dirty="0">
                <a:solidFill>
                  <a:srgbClr val="111E38"/>
                </a:solidFill>
                <a:latin typeface="Arial"/>
              </a:rPr>
              <a:t>Le </a:t>
            </a:r>
            <a:r>
              <a:rPr sz="2400" b="0" i="0" dirty="0" err="1">
                <a:solidFill>
                  <a:srgbClr val="111E38"/>
                </a:solidFill>
                <a:latin typeface="Arial"/>
              </a:rPr>
              <a:t>regioni</a:t>
            </a:r>
            <a:r>
              <a:rPr sz="2400" b="0" i="0" dirty="0">
                <a:solidFill>
                  <a:srgbClr val="111E38"/>
                </a:solidFill>
                <a:latin typeface="Arial"/>
              </a:rPr>
              <a:t> </a:t>
            </a:r>
            <a:r>
              <a:rPr sz="2400" b="0" i="0" dirty="0" err="1">
                <a:solidFill>
                  <a:srgbClr val="111E38"/>
                </a:solidFill>
                <a:latin typeface="Arial"/>
              </a:rPr>
              <a:t>meridionali</a:t>
            </a:r>
            <a:r>
              <a:rPr sz="2400" b="0" i="0" dirty="0">
                <a:solidFill>
                  <a:srgbClr val="111E38"/>
                </a:solidFill>
                <a:latin typeface="Arial"/>
              </a:rPr>
              <a:t> (</a:t>
            </a:r>
            <a:r>
              <a:rPr sz="2400" b="0" i="0" u="sng" dirty="0">
                <a:solidFill>
                  <a:srgbClr val="111E38"/>
                </a:solidFill>
                <a:latin typeface="Arial"/>
              </a:rPr>
              <a:t>Sicilia</a:t>
            </a:r>
            <a:r>
              <a:rPr sz="2400" b="0" i="0" dirty="0">
                <a:solidFill>
                  <a:srgbClr val="111E38"/>
                </a:solidFill>
                <a:latin typeface="Arial"/>
              </a:rPr>
              <a:t>, </a:t>
            </a:r>
            <a:r>
              <a:rPr sz="2400" b="0" i="0" u="sng" dirty="0">
                <a:solidFill>
                  <a:srgbClr val="111E38"/>
                </a:solidFill>
                <a:latin typeface="Arial"/>
              </a:rPr>
              <a:t>Campania, Puglia, Molise</a:t>
            </a:r>
            <a:r>
              <a:rPr sz="2400" b="0" i="0" dirty="0">
                <a:solidFill>
                  <a:srgbClr val="111E38"/>
                </a:solidFill>
                <a:latin typeface="Arial"/>
              </a:rPr>
              <a:t>) </a:t>
            </a:r>
            <a:r>
              <a:rPr sz="2400" b="0" i="0" dirty="0" err="1">
                <a:solidFill>
                  <a:srgbClr val="111E38"/>
                </a:solidFill>
                <a:latin typeface="Arial"/>
              </a:rPr>
              <a:t>registrano</a:t>
            </a:r>
            <a:r>
              <a:rPr sz="2400" b="0" i="0" dirty="0">
                <a:solidFill>
                  <a:srgbClr val="111E38"/>
                </a:solidFill>
                <a:latin typeface="Arial"/>
              </a:rPr>
              <a:t> le </a:t>
            </a:r>
            <a:r>
              <a:rPr sz="2400" b="0" i="0" dirty="0" err="1">
                <a:solidFill>
                  <a:srgbClr val="111E38"/>
                </a:solidFill>
                <a:latin typeface="Arial"/>
              </a:rPr>
              <a:t>percentuali</a:t>
            </a:r>
            <a:r>
              <a:rPr sz="2400" b="0" i="0" dirty="0">
                <a:solidFill>
                  <a:srgbClr val="111E38"/>
                </a:solidFill>
                <a:latin typeface="Arial"/>
              </a:rPr>
              <a:t> di </a:t>
            </a:r>
            <a:r>
              <a:rPr sz="2400" b="0" i="0" dirty="0" err="1">
                <a:solidFill>
                  <a:srgbClr val="111E38"/>
                </a:solidFill>
                <a:latin typeface="Arial"/>
              </a:rPr>
              <a:t>eccesso</a:t>
            </a:r>
            <a:r>
              <a:rPr sz="2400" b="0" i="0" dirty="0">
                <a:solidFill>
                  <a:srgbClr val="111E38"/>
                </a:solidFill>
                <a:latin typeface="Arial"/>
              </a:rPr>
              <a:t> </a:t>
            </a:r>
            <a:r>
              <a:rPr sz="2400" b="0" i="0" dirty="0" err="1">
                <a:solidFill>
                  <a:srgbClr val="111E38"/>
                </a:solidFill>
                <a:latin typeface="Arial"/>
              </a:rPr>
              <a:t>ponderale</a:t>
            </a:r>
            <a:r>
              <a:rPr sz="2400" b="0" i="0" dirty="0">
                <a:solidFill>
                  <a:srgbClr val="111E38"/>
                </a:solidFill>
                <a:latin typeface="Arial"/>
              </a:rPr>
              <a:t> e </a:t>
            </a:r>
            <a:r>
              <a:rPr sz="2400" b="0" i="0" dirty="0" err="1">
                <a:solidFill>
                  <a:srgbClr val="111E38"/>
                </a:solidFill>
                <a:latin typeface="Arial"/>
              </a:rPr>
              <a:t>obesità</a:t>
            </a:r>
            <a:r>
              <a:rPr sz="2400" b="0" i="0" dirty="0">
                <a:solidFill>
                  <a:srgbClr val="111E38"/>
                </a:solidFill>
                <a:latin typeface="Arial"/>
              </a:rPr>
              <a:t> </a:t>
            </a:r>
            <a:r>
              <a:rPr sz="2400" b="0" i="0" dirty="0" err="1">
                <a:solidFill>
                  <a:srgbClr val="111E38"/>
                </a:solidFill>
                <a:latin typeface="Arial"/>
              </a:rPr>
              <a:t>più</a:t>
            </a:r>
            <a:r>
              <a:rPr sz="2400" b="0" i="0" dirty="0">
                <a:solidFill>
                  <a:srgbClr val="111E38"/>
                </a:solidFill>
                <a:latin typeface="Arial"/>
              </a:rPr>
              <a:t> elevate </a:t>
            </a:r>
            <a:r>
              <a:rPr sz="2400" b="0" i="0" dirty="0" err="1">
                <a:solidFill>
                  <a:srgbClr val="111E38"/>
                </a:solidFill>
                <a:latin typeface="Arial"/>
              </a:rPr>
              <a:t>della</a:t>
            </a:r>
            <a:r>
              <a:rPr sz="2400" b="0" i="0" dirty="0">
                <a:solidFill>
                  <a:srgbClr val="111E38"/>
                </a:solidFill>
                <a:latin typeface="Arial"/>
              </a:rPr>
              <a:t> </a:t>
            </a:r>
            <a:r>
              <a:rPr sz="2400" b="0" i="0" dirty="0" err="1">
                <a:solidFill>
                  <a:srgbClr val="111E38"/>
                </a:solidFill>
                <a:latin typeface="Arial"/>
              </a:rPr>
              <a:t>penisola</a:t>
            </a:r>
            <a:r>
              <a:rPr sz="2400" b="0" i="0" dirty="0" smtClean="0">
                <a:solidFill>
                  <a:srgbClr val="111E38"/>
                </a:solidFill>
                <a:latin typeface="Arial"/>
              </a:rPr>
              <a:t>.</a:t>
            </a:r>
          </a:p>
        </p:txBody>
      </p:sp>
      <p:sp>
        <p:nvSpPr>
          <p:cNvPr id="6" name="Rounded Rectangle 5"/>
          <p:cNvSpPr/>
          <p:nvPr/>
        </p:nvSpPr>
        <p:spPr>
          <a:xfrm>
            <a:off x="6309360" y="1645920"/>
            <a:ext cx="512064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0" y="1920240"/>
            <a:ext cx="4572000" cy="3516347"/>
          </a:xfrm>
          <a:prstGeom prst="rect">
            <a:avLst/>
          </a:prstGeom>
          <a:noFill/>
        </p:spPr>
        <p:txBody>
          <a:bodyPr wrap="square" lIns="0" tIns="0" rIns="0" bIns="0">
            <a:spAutoFit/>
          </a:bodyPr>
          <a:lstStyle/>
          <a:p>
            <a:pPr algn="l">
              <a:spcBef>
                <a:spcPts val="0"/>
              </a:spcBef>
              <a:spcAft>
                <a:spcPts val="1500"/>
              </a:spcAft>
            </a:pPr>
            <a:r>
              <a:rPr sz="2400" b="1" i="0" dirty="0">
                <a:solidFill>
                  <a:srgbClr val="0D7A80"/>
                </a:solidFill>
                <a:latin typeface="Georgia"/>
              </a:rPr>
              <a:t>L'OPULENZA CHIRURGICA AL </a:t>
            </a:r>
            <a:r>
              <a:rPr sz="2400" b="1" i="0" dirty="0" smtClean="0">
                <a:solidFill>
                  <a:srgbClr val="0D7A80"/>
                </a:solidFill>
                <a:latin typeface="Georgia"/>
              </a:rPr>
              <a:t>NORD</a:t>
            </a:r>
            <a:endParaRPr lang="it-IT" sz="2400" b="1" i="0" dirty="0" smtClean="0">
              <a:solidFill>
                <a:srgbClr val="0D7A80"/>
              </a:solidFill>
              <a:latin typeface="Georgia"/>
            </a:endParaRPr>
          </a:p>
          <a:p>
            <a:pPr algn="l">
              <a:spcBef>
                <a:spcPts val="0"/>
              </a:spcBef>
              <a:spcAft>
                <a:spcPts val="1500"/>
              </a:spcAft>
            </a:pPr>
            <a:r>
              <a:rPr sz="2400" dirty="0"/>
              <a:t/>
            </a:r>
            <a:br>
              <a:rPr sz="2400" dirty="0"/>
            </a:br>
            <a:r>
              <a:rPr sz="2400" b="0" i="0" dirty="0">
                <a:solidFill>
                  <a:srgbClr val="FAFAF8"/>
                </a:solidFill>
                <a:latin typeface="Arial"/>
              </a:rPr>
              <a:t>La </a:t>
            </a:r>
            <a:r>
              <a:rPr sz="2400" b="0" i="0" dirty="0" err="1">
                <a:solidFill>
                  <a:srgbClr val="FAFAF8"/>
                </a:solidFill>
                <a:latin typeface="Arial"/>
              </a:rPr>
              <a:t>maggioranza</a:t>
            </a:r>
            <a:r>
              <a:rPr sz="2400" b="0" i="0" dirty="0">
                <a:solidFill>
                  <a:srgbClr val="FAFAF8"/>
                </a:solidFill>
                <a:latin typeface="Arial"/>
              </a:rPr>
              <a:t> </a:t>
            </a:r>
            <a:r>
              <a:rPr sz="2400" b="0" i="0" dirty="0" err="1">
                <a:solidFill>
                  <a:srgbClr val="FAFAF8"/>
                </a:solidFill>
                <a:latin typeface="Arial"/>
              </a:rPr>
              <a:t>delle</a:t>
            </a:r>
            <a:r>
              <a:rPr sz="2400" b="0" i="0" dirty="0">
                <a:solidFill>
                  <a:srgbClr val="FAFAF8"/>
                </a:solidFill>
                <a:latin typeface="Arial"/>
              </a:rPr>
              <a:t> </a:t>
            </a:r>
            <a:r>
              <a:rPr sz="2400" b="0" i="0" dirty="0" err="1">
                <a:solidFill>
                  <a:srgbClr val="FAFAF8"/>
                </a:solidFill>
                <a:latin typeface="Arial"/>
              </a:rPr>
              <a:t>infrastrutture</a:t>
            </a:r>
            <a:r>
              <a:rPr sz="2400" b="0" i="0" dirty="0">
                <a:solidFill>
                  <a:srgbClr val="FAFAF8"/>
                </a:solidFill>
                <a:latin typeface="Arial"/>
              </a:rPr>
              <a:t> ad </a:t>
            </a:r>
            <a:r>
              <a:rPr sz="2400" b="0" i="0" dirty="0" err="1">
                <a:solidFill>
                  <a:srgbClr val="FAFAF8"/>
                </a:solidFill>
                <a:latin typeface="Arial"/>
              </a:rPr>
              <a:t>alta</a:t>
            </a:r>
            <a:r>
              <a:rPr sz="2400" b="0" i="0" dirty="0">
                <a:solidFill>
                  <a:srgbClr val="FAFAF8"/>
                </a:solidFill>
                <a:latin typeface="Arial"/>
              </a:rPr>
              <a:t> </a:t>
            </a:r>
            <a:r>
              <a:rPr sz="2400" b="0" i="0" dirty="0" err="1">
                <a:solidFill>
                  <a:srgbClr val="FAFAF8"/>
                </a:solidFill>
                <a:latin typeface="Arial"/>
              </a:rPr>
              <a:t>specializzazione</a:t>
            </a:r>
            <a:r>
              <a:rPr sz="2400" b="0" i="0" dirty="0">
                <a:solidFill>
                  <a:srgbClr val="FAFAF8"/>
                </a:solidFill>
                <a:latin typeface="Arial"/>
              </a:rPr>
              <a:t> </a:t>
            </a:r>
            <a:r>
              <a:rPr sz="2400" b="0" i="0" dirty="0" err="1">
                <a:solidFill>
                  <a:srgbClr val="FAFAF8"/>
                </a:solidFill>
                <a:latin typeface="Arial"/>
              </a:rPr>
              <a:t>chirurgica</a:t>
            </a:r>
            <a:r>
              <a:rPr sz="2400" b="0" i="0" dirty="0">
                <a:solidFill>
                  <a:srgbClr val="FAFAF8"/>
                </a:solidFill>
                <a:latin typeface="Arial"/>
              </a:rPr>
              <a:t> e </a:t>
            </a:r>
            <a:r>
              <a:rPr sz="2400" b="0" i="0" dirty="0" err="1">
                <a:solidFill>
                  <a:srgbClr val="FAFAF8"/>
                </a:solidFill>
                <a:latin typeface="Arial"/>
              </a:rPr>
              <a:t>dei</a:t>
            </a:r>
            <a:r>
              <a:rPr sz="2400" b="0" i="0" dirty="0">
                <a:solidFill>
                  <a:srgbClr val="FAFAF8"/>
                </a:solidFill>
                <a:latin typeface="Arial"/>
              </a:rPr>
              <a:t> </a:t>
            </a:r>
            <a:r>
              <a:rPr sz="2400" b="0" i="0" dirty="0" err="1">
                <a:solidFill>
                  <a:srgbClr val="FAFAF8"/>
                </a:solidFill>
                <a:latin typeface="Arial"/>
              </a:rPr>
              <a:t>centri</a:t>
            </a:r>
            <a:r>
              <a:rPr sz="2400" b="0" i="0" dirty="0">
                <a:solidFill>
                  <a:srgbClr val="FAFAF8"/>
                </a:solidFill>
                <a:latin typeface="Arial"/>
              </a:rPr>
              <a:t> </a:t>
            </a:r>
            <a:r>
              <a:rPr sz="2400" b="0" i="0" dirty="0" err="1">
                <a:solidFill>
                  <a:srgbClr val="FAFAF8"/>
                </a:solidFill>
                <a:latin typeface="Arial"/>
              </a:rPr>
              <a:t>multidisciplinari</a:t>
            </a:r>
            <a:r>
              <a:rPr sz="2400" b="0" i="0" dirty="0">
                <a:solidFill>
                  <a:srgbClr val="FAFAF8"/>
                </a:solidFill>
                <a:latin typeface="Arial"/>
              </a:rPr>
              <a:t> </a:t>
            </a:r>
            <a:r>
              <a:rPr sz="2400" b="0" i="0" dirty="0" err="1">
                <a:solidFill>
                  <a:srgbClr val="FAFAF8"/>
                </a:solidFill>
                <a:latin typeface="Arial"/>
              </a:rPr>
              <a:t>accreditati</a:t>
            </a:r>
            <a:r>
              <a:rPr sz="2400" b="0" i="0" dirty="0">
                <a:solidFill>
                  <a:srgbClr val="FAFAF8"/>
                </a:solidFill>
                <a:latin typeface="Arial"/>
              </a:rPr>
              <a:t> è </a:t>
            </a:r>
            <a:r>
              <a:rPr sz="2400" b="0" i="0" dirty="0" err="1">
                <a:solidFill>
                  <a:srgbClr val="FAFAF8"/>
                </a:solidFill>
                <a:latin typeface="Arial"/>
              </a:rPr>
              <a:t>storicamente</a:t>
            </a:r>
            <a:r>
              <a:rPr sz="2400" b="0" i="0" dirty="0">
                <a:solidFill>
                  <a:srgbClr val="FAFAF8"/>
                </a:solidFill>
                <a:latin typeface="Arial"/>
              </a:rPr>
              <a:t> </a:t>
            </a:r>
            <a:r>
              <a:rPr sz="2400" b="0" i="0" dirty="0" err="1">
                <a:solidFill>
                  <a:srgbClr val="FAFAF8"/>
                </a:solidFill>
                <a:latin typeface="Arial"/>
              </a:rPr>
              <a:t>insediata</a:t>
            </a:r>
            <a:r>
              <a:rPr sz="2400" b="0" i="0" dirty="0">
                <a:solidFill>
                  <a:srgbClr val="FAFAF8"/>
                </a:solidFill>
                <a:latin typeface="Arial"/>
              </a:rPr>
              <a:t> al </a:t>
            </a:r>
            <a:r>
              <a:rPr sz="2400" b="0" i="0" dirty="0" err="1">
                <a:solidFill>
                  <a:srgbClr val="FAFAF8"/>
                </a:solidFill>
                <a:latin typeface="Arial"/>
              </a:rPr>
              <a:t>Settentrione</a:t>
            </a:r>
            <a:r>
              <a:rPr sz="2400" b="0" i="0" dirty="0" smtClean="0">
                <a:solidFill>
                  <a:srgbClr val="FAFAF8"/>
                </a:solidFill>
                <a:latin typeface="Arial"/>
              </a:rPr>
              <a:t>.</a:t>
            </a:r>
            <a:endParaRPr sz="2400" b="0" i="0" dirty="0">
              <a:solidFill>
                <a:srgbClr val="FAFAF8"/>
              </a:solidFill>
              <a:latin typeface="Arial"/>
            </a:endParaRPr>
          </a:p>
        </p:txBody>
      </p:sp>
      <p:sp>
        <p:nvSpPr>
          <p:cNvPr id="8" name="TextBox 7"/>
          <p:cNvSpPr txBox="1"/>
          <p:nvPr/>
        </p:nvSpPr>
        <p:spPr>
          <a:xfrm>
            <a:off x="5852160" y="3474720"/>
            <a:ext cx="457200" cy="457200"/>
          </a:xfrm>
          <a:prstGeom prst="rect">
            <a:avLst/>
          </a:prstGeom>
          <a:noFill/>
        </p:spPr>
        <p:txBody>
          <a:bodyPr wrap="none">
            <a:spAutoFit/>
          </a:bodyPr>
          <a:lstStyle/>
          <a:p>
            <a:pPr algn="ctr">
              <a:spcBef>
                <a:spcPts val="0"/>
              </a:spcBef>
              <a:spcAft>
                <a:spcPts val="400"/>
              </a:spcAft>
            </a:pPr>
            <a:r>
              <a:rPr sz="1800" b="1" i="0" dirty="0">
                <a:solidFill>
                  <a:srgbClr val="A82424"/>
                </a:solidFill>
                <a:latin typeface="Georgia"/>
              </a:rPr>
              <a:t>VS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3592" y="274638"/>
            <a:ext cx="11870576" cy="1143000"/>
          </a:xfrm>
        </p:spPr>
        <p:txBody>
          <a:bodyPr wrap="square"/>
          <a:lstStyle/>
          <a:p>
            <a:pPr algn="l">
              <a:spcBef>
                <a:spcPts val="0"/>
              </a:spcBef>
              <a:spcAft>
                <a:spcPts val="0"/>
              </a:spcAft>
            </a:pPr>
            <a:r>
              <a:rPr sz="2400" b="1" dirty="0">
                <a:solidFill>
                  <a:srgbClr val="111E38"/>
                </a:solidFill>
                <a:latin typeface="Georgia"/>
              </a:rPr>
              <a:t>Il </a:t>
            </a:r>
            <a:r>
              <a:rPr sz="2400" b="1" dirty="0" err="1">
                <a:solidFill>
                  <a:srgbClr val="111E38"/>
                </a:solidFill>
                <a:latin typeface="Georgia"/>
              </a:rPr>
              <a:t>paradosso</a:t>
            </a:r>
            <a:r>
              <a:rPr sz="2400" b="1" dirty="0">
                <a:solidFill>
                  <a:srgbClr val="111E38"/>
                </a:solidFill>
                <a:latin typeface="Georgia"/>
              </a:rPr>
              <a:t> </a:t>
            </a:r>
            <a:r>
              <a:rPr sz="2400" b="1" dirty="0" err="1">
                <a:solidFill>
                  <a:srgbClr val="111E38"/>
                </a:solidFill>
                <a:latin typeface="Georgia"/>
              </a:rPr>
              <a:t>bariatrico</a:t>
            </a:r>
            <a:r>
              <a:rPr sz="2400" b="1" dirty="0">
                <a:solidFill>
                  <a:srgbClr val="111E38"/>
                </a:solidFill>
                <a:latin typeface="Georgia"/>
              </a:rPr>
              <a:t>: </a:t>
            </a:r>
            <a:r>
              <a:rPr sz="2400" b="1" dirty="0" err="1">
                <a:solidFill>
                  <a:srgbClr val="111E38"/>
                </a:solidFill>
                <a:latin typeface="Georgia"/>
              </a:rPr>
              <a:t>l'obesità</a:t>
            </a:r>
            <a:r>
              <a:rPr sz="2400" b="1" dirty="0">
                <a:solidFill>
                  <a:srgbClr val="111E38"/>
                </a:solidFill>
                <a:latin typeface="Georgia"/>
              </a:rPr>
              <a:t> </a:t>
            </a:r>
            <a:r>
              <a:rPr sz="2400" b="1" dirty="0" err="1">
                <a:solidFill>
                  <a:srgbClr val="111E38"/>
                </a:solidFill>
                <a:latin typeface="Georgia"/>
              </a:rPr>
              <a:t>risiede</a:t>
            </a:r>
            <a:r>
              <a:rPr sz="2400" b="1" dirty="0">
                <a:solidFill>
                  <a:srgbClr val="111E38"/>
                </a:solidFill>
                <a:latin typeface="Georgia"/>
              </a:rPr>
              <a:t> al </a:t>
            </a:r>
            <a:r>
              <a:rPr sz="2400" b="1" dirty="0" err="1">
                <a:solidFill>
                  <a:srgbClr val="111E38"/>
                </a:solidFill>
                <a:latin typeface="Georgia"/>
              </a:rPr>
              <a:t>Sud</a:t>
            </a:r>
            <a:r>
              <a:rPr sz="2400" b="1">
                <a:solidFill>
                  <a:srgbClr val="111E38"/>
                </a:solidFill>
                <a:latin typeface="Georgia"/>
              </a:rPr>
              <a:t>, </a:t>
            </a:r>
            <a:r>
              <a:rPr sz="2400" b="1" smtClean="0">
                <a:solidFill>
                  <a:srgbClr val="111E38"/>
                </a:solidFill>
                <a:latin typeface="Georgia"/>
              </a:rPr>
              <a:t>ma</a:t>
            </a:r>
            <a:r>
              <a:rPr lang="it-IT" sz="2400" b="1" dirty="0" smtClean="0">
                <a:solidFill>
                  <a:srgbClr val="111E38"/>
                </a:solidFill>
                <a:latin typeface="Georgia"/>
              </a:rPr>
              <a:t> </a:t>
            </a:r>
            <a:r>
              <a:rPr sz="2400" b="1" smtClean="0">
                <a:solidFill>
                  <a:srgbClr val="111E38"/>
                </a:solidFill>
                <a:latin typeface="Georgia"/>
              </a:rPr>
              <a:t>le </a:t>
            </a:r>
            <a:r>
              <a:rPr sz="2400" b="1" dirty="0">
                <a:solidFill>
                  <a:srgbClr val="111E38"/>
                </a:solidFill>
                <a:latin typeface="Georgia"/>
              </a:rPr>
              <a:t>cure </a:t>
            </a:r>
            <a:r>
              <a:rPr sz="2400" b="1" dirty="0" err="1">
                <a:solidFill>
                  <a:srgbClr val="111E38"/>
                </a:solidFill>
                <a:latin typeface="Georgia"/>
              </a:rPr>
              <a:t>sono</a:t>
            </a:r>
            <a:r>
              <a:rPr sz="2400" b="1" dirty="0">
                <a:solidFill>
                  <a:srgbClr val="111E38"/>
                </a:solidFill>
                <a:latin typeface="Georgia"/>
              </a:rPr>
              <a:t> al Nord</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2" name="Picture 4" descr="Paradosso Bariatri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592" y="1352204"/>
            <a:ext cx="11660389" cy="535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3533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097893" cy="1143000"/>
          </a:xfrm>
        </p:spPr>
        <p:txBody>
          <a:bodyPr wrap="square"/>
          <a:lstStyle/>
          <a:p>
            <a:pPr algn="l">
              <a:spcBef>
                <a:spcPts val="0"/>
              </a:spcBef>
              <a:spcAft>
                <a:spcPts val="0"/>
              </a:spcAft>
            </a:pPr>
            <a:r>
              <a:rPr lang="it-IT" sz="2400" b="1" dirty="0" smtClean="0">
                <a:solidFill>
                  <a:srgbClr val="111E38"/>
                </a:solidFill>
                <a:latin typeface="Georgia"/>
              </a:rPr>
              <a:t>    </a:t>
            </a:r>
            <a:r>
              <a:rPr sz="2400" b="1" smtClean="0">
                <a:solidFill>
                  <a:srgbClr val="111E38"/>
                </a:solidFill>
                <a:latin typeface="Georgia"/>
              </a:rPr>
              <a:t>Nord </a:t>
            </a:r>
            <a:r>
              <a:rPr lang="it-IT" sz="2400" b="1" dirty="0" err="1" smtClean="0">
                <a:solidFill>
                  <a:srgbClr val="111E38"/>
                </a:solidFill>
                <a:latin typeface="Georgia"/>
              </a:rPr>
              <a:t>Vs</a:t>
            </a:r>
            <a:r>
              <a:rPr lang="it-IT" sz="2400" b="1" dirty="0" smtClean="0">
                <a:solidFill>
                  <a:srgbClr val="111E38"/>
                </a:solidFill>
                <a:latin typeface="Georgia"/>
              </a:rPr>
              <a:t> Sud</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029200" cy="201168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828800"/>
            <a:ext cx="4480560" cy="974626"/>
          </a:xfrm>
          <a:prstGeom prst="rect">
            <a:avLst/>
          </a:prstGeom>
          <a:noFill/>
        </p:spPr>
        <p:txBody>
          <a:bodyPr wrap="square" lIns="0" tIns="0" rIns="0" bIns="0">
            <a:spAutoFit/>
          </a:bodyPr>
          <a:lstStyle/>
          <a:p>
            <a:pPr algn="l">
              <a:spcBef>
                <a:spcPts val="0"/>
              </a:spcBef>
              <a:spcAft>
                <a:spcPts val="400"/>
              </a:spcAft>
            </a:pPr>
            <a:r>
              <a:rPr sz="3200" b="1" i="0" dirty="0">
                <a:solidFill>
                  <a:srgbClr val="0D7A80"/>
                </a:solidFill>
                <a:latin typeface="Georgia"/>
              </a:rPr>
              <a:t>45% - 59%</a:t>
            </a:r>
          </a:p>
          <a:p>
            <a:pPr algn="l">
              <a:spcBef>
                <a:spcPts val="0"/>
              </a:spcBef>
              <a:spcAft>
                <a:spcPts val="400"/>
              </a:spcAft>
            </a:pPr>
            <a:r>
              <a:rPr sz="1400" b="0" i="0" dirty="0" err="1">
                <a:solidFill>
                  <a:srgbClr val="FAFAF8"/>
                </a:solidFill>
                <a:latin typeface="Arial"/>
              </a:rPr>
              <a:t>Degli</a:t>
            </a:r>
            <a:r>
              <a:rPr sz="1400" b="0" i="0" dirty="0">
                <a:solidFill>
                  <a:srgbClr val="FAFAF8"/>
                </a:solidFill>
                <a:latin typeface="Arial"/>
              </a:rPr>
              <a:t> </a:t>
            </a:r>
            <a:r>
              <a:rPr sz="1400" b="0" i="0" dirty="0" err="1">
                <a:solidFill>
                  <a:srgbClr val="FAFAF8"/>
                </a:solidFill>
                <a:latin typeface="Arial"/>
              </a:rPr>
              <a:t>interventi</a:t>
            </a:r>
            <a:r>
              <a:rPr sz="1400" b="0" i="0" dirty="0">
                <a:solidFill>
                  <a:srgbClr val="FAFAF8"/>
                </a:solidFill>
                <a:latin typeface="Arial"/>
              </a:rPr>
              <a:t> </a:t>
            </a:r>
            <a:r>
              <a:rPr sz="1400" b="0" i="0" dirty="0" err="1">
                <a:solidFill>
                  <a:srgbClr val="FAFAF8"/>
                </a:solidFill>
                <a:latin typeface="Arial"/>
              </a:rPr>
              <a:t>chirurgici</a:t>
            </a:r>
            <a:r>
              <a:rPr sz="1400" b="0" i="0" dirty="0">
                <a:solidFill>
                  <a:srgbClr val="FAFAF8"/>
                </a:solidFill>
                <a:latin typeface="Arial"/>
              </a:rPr>
              <a:t> </a:t>
            </a:r>
            <a:r>
              <a:rPr sz="1400" b="0" i="0" dirty="0" err="1">
                <a:solidFill>
                  <a:srgbClr val="FAFAF8"/>
                </a:solidFill>
                <a:latin typeface="Arial"/>
              </a:rPr>
              <a:t>bariatrici</a:t>
            </a:r>
            <a:r>
              <a:rPr sz="1400" b="0" i="0" dirty="0">
                <a:solidFill>
                  <a:srgbClr val="FAFAF8"/>
                </a:solidFill>
                <a:latin typeface="Arial"/>
              </a:rPr>
              <a:t> </a:t>
            </a:r>
            <a:r>
              <a:rPr sz="1400" b="0" i="0" dirty="0" err="1" smtClean="0">
                <a:solidFill>
                  <a:srgbClr val="FAFAF8"/>
                </a:solidFill>
                <a:latin typeface="Arial"/>
              </a:rPr>
              <a:t>nazionali</a:t>
            </a:r>
            <a:r>
              <a:rPr sz="1400" b="0" i="0" dirty="0" smtClean="0">
                <a:solidFill>
                  <a:srgbClr val="FAFAF8"/>
                </a:solidFill>
                <a:latin typeface="Arial"/>
              </a:rPr>
              <a:t> </a:t>
            </a:r>
            <a:r>
              <a:rPr sz="1400" b="0" i="0" dirty="0" err="1">
                <a:solidFill>
                  <a:srgbClr val="FAFAF8"/>
                </a:solidFill>
                <a:latin typeface="Arial"/>
              </a:rPr>
              <a:t>viene</a:t>
            </a:r>
            <a:r>
              <a:rPr sz="1400" b="0" i="0" dirty="0">
                <a:solidFill>
                  <a:srgbClr val="FAFAF8"/>
                </a:solidFill>
                <a:latin typeface="Arial"/>
              </a:rPr>
              <a:t> </a:t>
            </a:r>
            <a:r>
              <a:rPr sz="1400" b="0" i="0" dirty="0" err="1">
                <a:solidFill>
                  <a:srgbClr val="FAFAF8"/>
                </a:solidFill>
                <a:latin typeface="Arial"/>
              </a:rPr>
              <a:t>eseguito</a:t>
            </a:r>
            <a:r>
              <a:rPr sz="1400" b="0" i="0" dirty="0">
                <a:solidFill>
                  <a:srgbClr val="FAFAF8"/>
                </a:solidFill>
                <a:latin typeface="Arial"/>
              </a:rPr>
              <a:t> in </a:t>
            </a:r>
            <a:r>
              <a:rPr sz="1400" b="0" i="0" dirty="0" err="1">
                <a:solidFill>
                  <a:srgbClr val="FAFAF8"/>
                </a:solidFill>
                <a:latin typeface="Arial"/>
              </a:rPr>
              <a:t>ospedali</a:t>
            </a:r>
            <a:r>
              <a:rPr sz="1400" b="0" i="0" dirty="0">
                <a:solidFill>
                  <a:srgbClr val="FAFAF8"/>
                </a:solidFill>
                <a:latin typeface="Arial"/>
              </a:rPr>
              <a:t> </a:t>
            </a:r>
            <a:r>
              <a:rPr sz="1400" b="0" i="0" dirty="0" err="1">
                <a:solidFill>
                  <a:srgbClr val="FAFAF8"/>
                </a:solidFill>
                <a:latin typeface="Arial"/>
              </a:rPr>
              <a:t>situati</a:t>
            </a:r>
            <a:r>
              <a:rPr sz="1400" b="0" i="0" dirty="0">
                <a:solidFill>
                  <a:srgbClr val="FAFAF8"/>
                </a:solidFill>
                <a:latin typeface="Arial"/>
              </a:rPr>
              <a:t> </a:t>
            </a:r>
            <a:r>
              <a:rPr sz="1400" b="0" i="0" dirty="0" err="1">
                <a:solidFill>
                  <a:srgbClr val="FAFAF8"/>
                </a:solidFill>
                <a:latin typeface="Arial"/>
              </a:rPr>
              <a:t>nelle</a:t>
            </a:r>
            <a:r>
              <a:rPr sz="1400" b="0" i="0" dirty="0">
                <a:solidFill>
                  <a:srgbClr val="FAFAF8"/>
                </a:solidFill>
                <a:latin typeface="Arial"/>
              </a:rPr>
              <a:t> </a:t>
            </a:r>
            <a:r>
              <a:rPr sz="1400" b="0" i="0" dirty="0" err="1">
                <a:solidFill>
                  <a:srgbClr val="FAFAF8"/>
                </a:solidFill>
                <a:latin typeface="Arial"/>
              </a:rPr>
              <a:t>regioni</a:t>
            </a:r>
            <a:r>
              <a:rPr sz="1400" b="0" i="0" dirty="0">
                <a:solidFill>
                  <a:srgbClr val="FAFAF8"/>
                </a:solidFill>
                <a:latin typeface="Arial"/>
              </a:rPr>
              <a:t> del Nord.</a:t>
            </a:r>
          </a:p>
        </p:txBody>
      </p:sp>
      <p:sp>
        <p:nvSpPr>
          <p:cNvPr id="6" name="Rounded Rectangle 5"/>
          <p:cNvSpPr/>
          <p:nvPr/>
        </p:nvSpPr>
        <p:spPr>
          <a:xfrm>
            <a:off x="731520" y="3931920"/>
            <a:ext cx="5029200" cy="210312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4114800"/>
            <a:ext cx="4480560" cy="1210588"/>
          </a:xfrm>
          <a:prstGeom prst="rect">
            <a:avLst/>
          </a:prstGeom>
          <a:noFill/>
        </p:spPr>
        <p:txBody>
          <a:bodyPr wrap="square" lIns="0" tIns="0" rIns="0" bIns="0">
            <a:spAutoFit/>
          </a:bodyPr>
          <a:lstStyle/>
          <a:p>
            <a:pPr algn="l">
              <a:spcBef>
                <a:spcPts val="0"/>
              </a:spcBef>
              <a:spcAft>
                <a:spcPts val="400"/>
              </a:spcAft>
            </a:pPr>
            <a:endParaRPr lang="it-IT" sz="2200" b="1" i="0" dirty="0" smtClean="0">
              <a:solidFill>
                <a:srgbClr val="0D7A80"/>
              </a:solidFill>
              <a:latin typeface="Georgia"/>
            </a:endParaRPr>
          </a:p>
          <a:p>
            <a:pPr algn="l">
              <a:spcBef>
                <a:spcPts val="0"/>
              </a:spcBef>
              <a:spcAft>
                <a:spcPts val="400"/>
              </a:spcAft>
            </a:pPr>
            <a:r>
              <a:rPr sz="2200" b="1" i="0" dirty="0" smtClean="0">
                <a:solidFill>
                  <a:srgbClr val="0D7A80"/>
                </a:solidFill>
                <a:latin typeface="Georgia"/>
              </a:rPr>
              <a:t>45</a:t>
            </a:r>
            <a:r>
              <a:rPr sz="2200" b="1" i="0" dirty="0">
                <a:solidFill>
                  <a:srgbClr val="0D7A80"/>
                </a:solidFill>
                <a:latin typeface="Georgia"/>
              </a:rPr>
              <a:t>% </a:t>
            </a:r>
            <a:r>
              <a:rPr sz="2200" b="1" i="0" dirty="0" err="1">
                <a:solidFill>
                  <a:srgbClr val="0D7A80"/>
                </a:solidFill>
                <a:latin typeface="Georgia"/>
              </a:rPr>
              <a:t>dei</a:t>
            </a:r>
            <a:r>
              <a:rPr sz="2200" b="1" i="0" dirty="0">
                <a:solidFill>
                  <a:srgbClr val="0D7A80"/>
                </a:solidFill>
                <a:latin typeface="Georgia"/>
              </a:rPr>
              <a:t> </a:t>
            </a:r>
            <a:r>
              <a:rPr sz="2200" b="1" i="0" dirty="0" err="1">
                <a:solidFill>
                  <a:srgbClr val="0D7A80"/>
                </a:solidFill>
                <a:latin typeface="Georgia"/>
              </a:rPr>
              <a:t>Centri</a:t>
            </a:r>
            <a:r>
              <a:rPr sz="2200" b="1" i="0" dirty="0">
                <a:solidFill>
                  <a:srgbClr val="0D7A80"/>
                </a:solidFill>
                <a:latin typeface="Georgia"/>
              </a:rPr>
              <a:t> SICOB</a:t>
            </a:r>
          </a:p>
          <a:p>
            <a:pPr algn="l">
              <a:spcBef>
                <a:spcPts val="0"/>
              </a:spcBef>
              <a:spcAft>
                <a:spcPts val="400"/>
              </a:spcAft>
            </a:pPr>
            <a:r>
              <a:rPr sz="1400" b="0" i="0" dirty="0" smtClean="0">
                <a:solidFill>
                  <a:srgbClr val="111E38"/>
                </a:solidFill>
                <a:latin typeface="Arial"/>
              </a:rPr>
              <a:t>ha </a:t>
            </a:r>
            <a:r>
              <a:rPr sz="1400" b="0" i="0" dirty="0" err="1">
                <a:solidFill>
                  <a:srgbClr val="111E38"/>
                </a:solidFill>
                <a:latin typeface="Arial"/>
              </a:rPr>
              <a:t>sede</a:t>
            </a:r>
            <a:r>
              <a:rPr sz="1400" b="0" i="0" dirty="0">
                <a:solidFill>
                  <a:srgbClr val="111E38"/>
                </a:solidFill>
                <a:latin typeface="Arial"/>
              </a:rPr>
              <a:t> </a:t>
            </a:r>
            <a:r>
              <a:rPr sz="1400" b="0" i="0" dirty="0" err="1">
                <a:solidFill>
                  <a:srgbClr val="111E38"/>
                </a:solidFill>
                <a:latin typeface="Arial"/>
              </a:rPr>
              <a:t>fisica</a:t>
            </a:r>
            <a:r>
              <a:rPr sz="1400" b="0" i="0" dirty="0">
                <a:solidFill>
                  <a:srgbClr val="111E38"/>
                </a:solidFill>
                <a:latin typeface="Arial"/>
              </a:rPr>
              <a:t> al </a:t>
            </a:r>
            <a:r>
              <a:rPr sz="1400" b="0" i="0" dirty="0" err="1">
                <a:solidFill>
                  <a:srgbClr val="111E38"/>
                </a:solidFill>
                <a:latin typeface="Arial"/>
              </a:rPr>
              <a:t>Settentrione</a:t>
            </a:r>
            <a:r>
              <a:rPr sz="1400" b="0" i="0" dirty="0">
                <a:solidFill>
                  <a:srgbClr val="111E38"/>
                </a:solidFill>
                <a:latin typeface="Arial"/>
              </a:rPr>
              <a:t>, </a:t>
            </a:r>
            <a:r>
              <a:rPr sz="1400" b="0" i="0" dirty="0" err="1">
                <a:solidFill>
                  <a:srgbClr val="111E38"/>
                </a:solidFill>
                <a:latin typeface="Arial"/>
              </a:rPr>
              <a:t>offrendo</a:t>
            </a:r>
            <a:r>
              <a:rPr sz="1400" b="0" i="0" dirty="0">
                <a:solidFill>
                  <a:srgbClr val="111E38"/>
                </a:solidFill>
                <a:latin typeface="Arial"/>
              </a:rPr>
              <a:t> </a:t>
            </a:r>
            <a:r>
              <a:rPr sz="1400" b="0" i="0" dirty="0" err="1">
                <a:solidFill>
                  <a:srgbClr val="111E38"/>
                </a:solidFill>
                <a:latin typeface="Arial"/>
              </a:rPr>
              <a:t>un'accessibilità</a:t>
            </a:r>
            <a:r>
              <a:rPr sz="1400" b="0" i="0" dirty="0">
                <a:solidFill>
                  <a:srgbClr val="111E38"/>
                </a:solidFill>
                <a:latin typeface="Arial"/>
              </a:rPr>
              <a:t> locale </a:t>
            </a:r>
            <a:r>
              <a:rPr sz="1400" b="0" i="0" dirty="0" err="1">
                <a:solidFill>
                  <a:srgbClr val="111E38"/>
                </a:solidFill>
                <a:latin typeface="Arial"/>
              </a:rPr>
              <a:t>immensamente</a:t>
            </a:r>
            <a:r>
              <a:rPr sz="1400" b="0" i="0" dirty="0">
                <a:solidFill>
                  <a:srgbClr val="111E38"/>
                </a:solidFill>
                <a:latin typeface="Arial"/>
              </a:rPr>
              <a:t> </a:t>
            </a:r>
            <a:r>
              <a:rPr sz="1400" b="0" i="0" dirty="0" err="1">
                <a:solidFill>
                  <a:srgbClr val="111E38"/>
                </a:solidFill>
                <a:latin typeface="Arial"/>
              </a:rPr>
              <a:t>superiore</a:t>
            </a:r>
            <a:r>
              <a:rPr sz="1400" b="0" i="0" dirty="0">
                <a:solidFill>
                  <a:srgbClr val="111E38"/>
                </a:solidFill>
                <a:latin typeface="Arial"/>
              </a:rPr>
              <a:t>.</a:t>
            </a:r>
          </a:p>
        </p:txBody>
      </p:sp>
      <p:pic>
        <p:nvPicPr>
          <p:cNvPr id="3074" name="Picture 2" descr="Centri SICO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7064" y="2021363"/>
            <a:ext cx="5889236" cy="41868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srcRect/>
          <a:stretch>
            <a:fillRect/>
          </a:stretch>
        </p:blipFill>
        <p:spPr bwMode="auto">
          <a:xfrm>
            <a:off x="3343275" y="114300"/>
            <a:ext cx="2143125" cy="11658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0432473" cy="1143000"/>
          </a:xfrm>
        </p:spPr>
        <p:txBody>
          <a:bodyPr wrap="square"/>
          <a:lstStyle/>
          <a:p>
            <a:pPr algn="l">
              <a:spcBef>
                <a:spcPts val="0"/>
              </a:spcBef>
              <a:spcAft>
                <a:spcPts val="0"/>
              </a:spcAft>
            </a:pPr>
            <a:r>
              <a:rPr lang="it-IT" sz="2400" b="1" dirty="0" smtClean="0">
                <a:solidFill>
                  <a:srgbClr val="111E38"/>
                </a:solidFill>
                <a:latin typeface="Georgia"/>
              </a:rPr>
              <a:t>Regioni che hanno un PDTA per il trattamento dell’ obesità</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217920" y="1645920"/>
            <a:ext cx="5212080" cy="692497"/>
          </a:xfrm>
          <a:prstGeom prst="rect">
            <a:avLst/>
          </a:prstGeom>
          <a:noFill/>
        </p:spPr>
        <p:txBody>
          <a:bodyPr wrap="square" lIns="0" tIns="0" rIns="0" bIns="0">
            <a:spAutoFit/>
          </a:bodyPr>
          <a:lstStyle/>
          <a:p>
            <a:pPr algn="l">
              <a:spcBef>
                <a:spcPts val="0"/>
              </a:spcBef>
              <a:spcAft>
                <a:spcPts val="1200"/>
              </a:spcAft>
            </a:pPr>
            <a:endParaRPr lang="it-IT" sz="2000" b="1" i="0" dirty="0" smtClean="0">
              <a:solidFill>
                <a:srgbClr val="111E38"/>
              </a:solidFill>
              <a:latin typeface="Georgia"/>
            </a:endParaRPr>
          </a:p>
          <a:p>
            <a:pPr algn="l">
              <a:spcBef>
                <a:spcPts val="0"/>
              </a:spcBef>
              <a:spcAft>
                <a:spcPts val="400"/>
              </a:spcAft>
            </a:pPr>
            <a:endParaRPr sz="1500" b="0" i="0" dirty="0">
              <a:solidFill>
                <a:srgbClr val="111E38"/>
              </a:solidFill>
              <a:latin typeface="Arial"/>
            </a:endParaRPr>
          </a:p>
        </p:txBody>
      </p:sp>
      <p:pic>
        <p:nvPicPr>
          <p:cNvPr id="4098" name="Picture 2" descr="PDTA Region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86" y="1365431"/>
            <a:ext cx="11751128" cy="5136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5895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lang="it-IT" sz="2400" b="1" dirty="0" smtClean="0">
                <a:solidFill>
                  <a:srgbClr val="111E38"/>
                </a:solidFill>
                <a:latin typeface="Georgia"/>
              </a:rPr>
              <a:t>Esperienza </a:t>
            </a:r>
            <a:r>
              <a:rPr sz="2400" b="1" dirty="0" smtClean="0">
                <a:solidFill>
                  <a:srgbClr val="111E38"/>
                </a:solidFill>
                <a:latin typeface="Georgia"/>
              </a:rPr>
              <a:t>Sicilia</a:t>
            </a:r>
            <a:r>
              <a:rPr lang="it-IT" sz="2400" b="1" dirty="0" err="1" smtClean="0">
                <a:solidFill>
                  <a:srgbClr val="111E38"/>
                </a:solidFill>
                <a:latin typeface="Georgia"/>
              </a:rPr>
              <a:t>na</a:t>
            </a:r>
            <a:r>
              <a:rPr lang="it-IT" sz="2400" b="1" dirty="0" smtClean="0">
                <a:solidFill>
                  <a:srgbClr val="111E38"/>
                </a:solidFill>
                <a:latin typeface="Georgia"/>
              </a:rPr>
              <a:t> </a:t>
            </a:r>
            <a:r>
              <a:rPr lang="it-IT" sz="2400" b="1" dirty="0" err="1" smtClean="0">
                <a:solidFill>
                  <a:srgbClr val="111E38"/>
                </a:solidFill>
                <a:latin typeface="Georgia"/>
              </a:rPr>
              <a:t>………</a:t>
            </a:r>
            <a:r>
              <a:rPr lang="it-IT" sz="2400" b="1" dirty="0" smtClean="0">
                <a:solidFill>
                  <a:srgbClr val="111E38"/>
                </a:solidFill>
                <a:latin typeface="Georgia"/>
              </a:rPr>
              <a:t>..</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33832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14400" y="1783080"/>
            <a:ext cx="3017520" cy="1737360"/>
          </a:xfrm>
          <a:prstGeom prst="rect">
            <a:avLst/>
          </a:prstGeom>
          <a:noFill/>
        </p:spPr>
        <p:txBody>
          <a:bodyPr wrap="square" lIns="0" tIns="0" rIns="0" bIns="0">
            <a:spAutoFit/>
          </a:bodyPr>
          <a:lstStyle/>
          <a:p>
            <a:pPr algn="l">
              <a:spcBef>
                <a:spcPts val="0"/>
              </a:spcBef>
              <a:spcAft>
                <a:spcPts val="400"/>
              </a:spcAft>
            </a:pPr>
            <a:r>
              <a:rPr sz="1100" b="1" i="0">
                <a:solidFill>
                  <a:srgbClr val="5A6578"/>
                </a:solidFill>
                <a:latin typeface="Arial"/>
              </a:rPr>
              <a:t>SOVRAPPESO ADULTO</a:t>
            </a:r>
          </a:p>
          <a:p>
            <a:pPr algn="l">
              <a:spcBef>
                <a:spcPts val="0"/>
              </a:spcBef>
              <a:spcAft>
                <a:spcPts val="400"/>
              </a:spcAft>
            </a:pPr>
            <a:r>
              <a:rPr sz="2800" b="1" i="0">
                <a:solidFill>
                  <a:srgbClr val="111E38"/>
                </a:solidFill>
                <a:latin typeface="Georgia"/>
              </a:rPr>
              <a:t>22.6%</a:t>
            </a:r>
          </a:p>
          <a:p>
            <a:pPr algn="l">
              <a:spcBef>
                <a:spcPts val="0"/>
              </a:spcBef>
              <a:spcAft>
                <a:spcPts val="400"/>
              </a:spcAft>
            </a:pPr>
            <a:r>
              <a:rPr sz="1100" b="0" i="0">
                <a:solidFill>
                  <a:srgbClr val="111E38"/>
                </a:solidFill>
                <a:latin typeface="Arial"/>
              </a:rPr>
              <a:t>Della popolazione siciliana adulta presenta un indice di massa corporea (BMI) compatibile con il sovrappeso.</a:t>
            </a:r>
          </a:p>
        </p:txBody>
      </p:sp>
      <p:sp>
        <p:nvSpPr>
          <p:cNvPr id="6" name="Rounded Rectangle 5"/>
          <p:cNvSpPr/>
          <p:nvPr/>
        </p:nvSpPr>
        <p:spPr>
          <a:xfrm>
            <a:off x="4480560" y="1645920"/>
            <a:ext cx="33832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663440" y="1783080"/>
            <a:ext cx="3017520" cy="1737360"/>
          </a:xfrm>
          <a:prstGeom prst="rect">
            <a:avLst/>
          </a:prstGeom>
          <a:noFill/>
        </p:spPr>
        <p:txBody>
          <a:bodyPr wrap="square" lIns="0" tIns="0" rIns="0" bIns="0">
            <a:spAutoFit/>
          </a:bodyPr>
          <a:lstStyle/>
          <a:p>
            <a:pPr algn="l">
              <a:spcBef>
                <a:spcPts val="0"/>
              </a:spcBef>
              <a:spcAft>
                <a:spcPts val="400"/>
              </a:spcAft>
            </a:pPr>
            <a:r>
              <a:rPr sz="1100" b="1" i="0">
                <a:solidFill>
                  <a:srgbClr val="5A6578"/>
                </a:solidFill>
                <a:latin typeface="Arial"/>
              </a:rPr>
              <a:t>OBESITÀ ADULTA</a:t>
            </a:r>
          </a:p>
          <a:p>
            <a:pPr algn="l">
              <a:spcBef>
                <a:spcPts val="0"/>
              </a:spcBef>
              <a:spcAft>
                <a:spcPts val="400"/>
              </a:spcAft>
            </a:pPr>
            <a:r>
              <a:rPr sz="2800" b="1" i="0">
                <a:solidFill>
                  <a:srgbClr val="A82424"/>
                </a:solidFill>
                <a:latin typeface="Georgia"/>
              </a:rPr>
              <a:t>10.8%</a:t>
            </a:r>
          </a:p>
          <a:p>
            <a:pPr algn="l">
              <a:spcBef>
                <a:spcPts val="0"/>
              </a:spcBef>
              <a:spcAft>
                <a:spcPts val="400"/>
              </a:spcAft>
            </a:pPr>
            <a:r>
              <a:rPr sz="1100" b="0" i="0">
                <a:solidFill>
                  <a:srgbClr val="111E38"/>
                </a:solidFill>
                <a:latin typeface="Arial"/>
              </a:rPr>
              <a:t>Dei residenti in Sicilia è affetto da obesità conclamata, configurando un quadro epidemiologico d'urgenza.</a:t>
            </a:r>
          </a:p>
        </p:txBody>
      </p:sp>
      <p:sp>
        <p:nvSpPr>
          <p:cNvPr id="8" name="Rounded Rectangle 7"/>
          <p:cNvSpPr/>
          <p:nvPr/>
        </p:nvSpPr>
        <p:spPr>
          <a:xfrm>
            <a:off x="8229600" y="1645920"/>
            <a:ext cx="3383280" cy="201168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80" y="1783080"/>
            <a:ext cx="3017520" cy="1737360"/>
          </a:xfrm>
          <a:prstGeom prst="rect">
            <a:avLst/>
          </a:prstGeom>
          <a:noFill/>
        </p:spPr>
        <p:txBody>
          <a:bodyPr wrap="square" lIns="0" tIns="0" rIns="0" bIns="0">
            <a:spAutoFit/>
          </a:bodyPr>
          <a:lstStyle/>
          <a:p>
            <a:pPr algn="l">
              <a:spcBef>
                <a:spcPts val="0"/>
              </a:spcBef>
              <a:spcAft>
                <a:spcPts val="400"/>
              </a:spcAft>
            </a:pPr>
            <a:r>
              <a:rPr sz="1100" b="1" i="0">
                <a:solidFill>
                  <a:srgbClr val="5A6578"/>
                </a:solidFill>
                <a:latin typeface="Arial"/>
              </a:rPr>
              <a:t>ECCESSO PEDIATRICO</a:t>
            </a:r>
          </a:p>
          <a:p>
            <a:pPr algn="l">
              <a:spcBef>
                <a:spcPts val="0"/>
              </a:spcBef>
              <a:spcAft>
                <a:spcPts val="400"/>
              </a:spcAft>
            </a:pPr>
            <a:r>
              <a:rPr sz="2800" b="1" i="0">
                <a:solidFill>
                  <a:srgbClr val="A82424"/>
                </a:solidFill>
                <a:latin typeface="Georgia"/>
              </a:rPr>
              <a:t>Sfiora il 30%</a:t>
            </a:r>
          </a:p>
          <a:p>
            <a:pPr algn="l">
              <a:spcBef>
                <a:spcPts val="0"/>
              </a:spcBef>
              <a:spcAft>
                <a:spcPts val="400"/>
              </a:spcAft>
            </a:pPr>
            <a:r>
              <a:rPr sz="1100" b="0" i="0">
                <a:solidFill>
                  <a:srgbClr val="111E38"/>
                </a:solidFill>
                <a:latin typeface="Arial"/>
              </a:rPr>
              <a:t>Posiziona la Sicilia tra le primissime regioni d'Italia per incidenza di sovrappeso e obesità in età scolare.</a:t>
            </a:r>
          </a:p>
        </p:txBody>
      </p:sp>
      <p:sp>
        <p:nvSpPr>
          <p:cNvPr id="10" name="Rounded Rectangle 9"/>
          <p:cNvSpPr/>
          <p:nvPr/>
        </p:nvSpPr>
        <p:spPr>
          <a:xfrm>
            <a:off x="731520" y="3931920"/>
            <a:ext cx="10728655" cy="2103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05840" y="4114800"/>
            <a:ext cx="10180015" cy="1292662"/>
          </a:xfrm>
          <a:prstGeom prst="rect">
            <a:avLst/>
          </a:prstGeom>
          <a:noFill/>
        </p:spPr>
        <p:txBody>
          <a:bodyPr wrap="square" lIns="0" tIns="0" rIns="0" bIns="0">
            <a:spAutoFit/>
          </a:bodyPr>
          <a:lstStyle/>
          <a:p>
            <a:pPr algn="l">
              <a:spcBef>
                <a:spcPts val="0"/>
              </a:spcBef>
              <a:spcAft>
                <a:spcPts val="600"/>
              </a:spcAft>
            </a:pPr>
            <a:endParaRPr lang="it-IT" sz="1600" b="1" i="0" dirty="0" smtClean="0">
              <a:solidFill>
                <a:srgbClr val="0D7A80"/>
              </a:solidFill>
              <a:latin typeface="Georgia"/>
            </a:endParaRPr>
          </a:p>
          <a:p>
            <a:pPr algn="l">
              <a:spcBef>
                <a:spcPts val="0"/>
              </a:spcBef>
              <a:spcAft>
                <a:spcPts val="600"/>
              </a:spcAft>
            </a:pPr>
            <a:r>
              <a:rPr sz="1600" b="1" i="0" smtClean="0">
                <a:solidFill>
                  <a:srgbClr val="0D7A80"/>
                </a:solidFill>
                <a:latin typeface="Georgia"/>
              </a:rPr>
              <a:t>UN </a:t>
            </a:r>
            <a:r>
              <a:rPr sz="1600" b="1" i="0">
                <a:solidFill>
                  <a:srgbClr val="0D7A80"/>
                </a:solidFill>
                <a:latin typeface="Georgia"/>
              </a:rPr>
              <a:t>GAP OPERATIVO CRITICO</a:t>
            </a:r>
          </a:p>
          <a:p>
            <a:pPr algn="l">
              <a:spcBef>
                <a:spcPts val="0"/>
              </a:spcBef>
              <a:spcAft>
                <a:spcPts val="400"/>
              </a:spcAft>
            </a:pPr>
            <a:r>
              <a:rPr sz="1400" b="0" i="0">
                <a:solidFill>
                  <a:srgbClr val="FAFAF8"/>
                </a:solidFill>
                <a:latin typeface="Arial"/>
              </a:rPr>
              <a:t>La Sicilia si attesta al 5° posto a livello nazionale con circa 1.700 interventi chirurgici bariatrici eseguiti all'anno.</a:t>
            </a:r>
            <a:r>
              <a:t/>
            </a:r>
            <a:br/>
            <a:r>
              <a:rPr sz="1400" b="0" i="0">
                <a:solidFill>
                  <a:srgbClr val="FAFAF8"/>
                </a:solidFill>
                <a:latin typeface="Arial"/>
              </a:rPr>
              <a:t>Tuttavia, questo volume intercetta solo una minima frazione del reale fabbisogno epidemiologico locale. Il risultato diretto è un drammatico e continuo drenaggio di risorse sanitarie regionali (mobilità passiva) verso gli erogatori del Nord Italia.</a:t>
            </a:r>
          </a:p>
        </p:txBody>
      </p:sp>
      <p:pic>
        <p:nvPicPr>
          <p:cNvPr id="12" name="Picture 5"/>
          <p:cNvPicPr/>
          <p:nvPr/>
        </p:nvPicPr>
        <p:blipFill>
          <a:blip r:embed="rId2"/>
          <a:stretch/>
        </p:blipFill>
        <p:spPr>
          <a:xfrm>
            <a:off x="10161450" y="0"/>
            <a:ext cx="1573045" cy="1280160"/>
          </a:xfrm>
          <a:prstGeom prst="rect">
            <a:avLst/>
          </a:prstGeom>
          <a:ln w="9525">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lang="it-IT" sz="2400" b="1" dirty="0" smtClean="0">
                <a:solidFill>
                  <a:srgbClr val="111E38"/>
                </a:solidFill>
                <a:latin typeface="Georgia"/>
              </a:rPr>
              <a:t>Esperienza </a:t>
            </a:r>
            <a:r>
              <a:rPr lang="it-IT" sz="2400" b="1" dirty="0">
                <a:solidFill>
                  <a:srgbClr val="111E38"/>
                </a:solidFill>
                <a:latin typeface="Georgia"/>
              </a:rPr>
              <a:t>Siciliana </a:t>
            </a:r>
            <a:r>
              <a:rPr lang="it-IT" sz="2400" b="1" dirty="0" smtClean="0">
                <a:solidFill>
                  <a:srgbClr val="111E38"/>
                </a:solidFill>
                <a:latin typeface="Georgia"/>
              </a:rPr>
              <a:t>……….</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645920"/>
            <a:ext cx="5029200" cy="3436838"/>
          </a:xfrm>
          <a:prstGeom prst="rect">
            <a:avLst/>
          </a:prstGeom>
          <a:noFill/>
        </p:spPr>
        <p:txBody>
          <a:bodyPr wrap="square" lIns="0" tIns="0" rIns="0" bIns="0">
            <a:spAutoFit/>
          </a:bodyPr>
          <a:lstStyle/>
          <a:p>
            <a:pPr algn="l">
              <a:spcBef>
                <a:spcPts val="0"/>
              </a:spcBef>
              <a:spcAft>
                <a:spcPts val="1200"/>
              </a:spcAft>
            </a:pPr>
            <a:endParaRPr lang="it-IT" sz="2000" b="1" i="0" dirty="0" smtClean="0">
              <a:solidFill>
                <a:srgbClr val="0D7A80"/>
              </a:solidFill>
              <a:latin typeface="Georgia"/>
            </a:endParaRPr>
          </a:p>
          <a:p>
            <a:pPr algn="l">
              <a:spcBef>
                <a:spcPts val="0"/>
              </a:spcBef>
              <a:spcAft>
                <a:spcPts val="1200"/>
              </a:spcAft>
            </a:pPr>
            <a:endParaRPr lang="it-IT" sz="2000" b="1" dirty="0" smtClean="0">
              <a:solidFill>
                <a:srgbClr val="0D7A80"/>
              </a:solidFill>
              <a:latin typeface="Georgia"/>
            </a:endParaRPr>
          </a:p>
          <a:p>
            <a:pPr algn="l">
              <a:spcBef>
                <a:spcPts val="0"/>
              </a:spcBef>
              <a:spcAft>
                <a:spcPts val="1200"/>
              </a:spcAft>
            </a:pPr>
            <a:r>
              <a:rPr sz="2000" b="1" i="0" smtClean="0">
                <a:solidFill>
                  <a:srgbClr val="0D7A80"/>
                </a:solidFill>
                <a:latin typeface="Georgia"/>
              </a:rPr>
              <a:t>L'Evoluzione </a:t>
            </a:r>
            <a:r>
              <a:rPr sz="2000" b="1" i="0">
                <a:solidFill>
                  <a:srgbClr val="0D7A80"/>
                </a:solidFill>
                <a:latin typeface="Georgia"/>
              </a:rPr>
              <a:t>Legislativa (2019-2024)</a:t>
            </a:r>
          </a:p>
          <a:p>
            <a:pPr algn="l">
              <a:spcBef>
                <a:spcPts val="0"/>
              </a:spcBef>
              <a:spcAft>
                <a:spcPts val="1200"/>
              </a:spcAft>
            </a:pPr>
            <a:r>
              <a:rPr sz="1500" b="0" i="0">
                <a:solidFill>
                  <a:srgbClr val="111E38"/>
                </a:solidFill>
                <a:latin typeface="Arial"/>
              </a:rPr>
              <a:t>La Sicilia si distingue a livello nazionale per un'architettura normativa d'avanguardia basata su cinque Decreti Assessoriali successivi:</a:t>
            </a:r>
          </a:p>
          <a:p>
            <a:pPr algn="l">
              <a:spcBef>
                <a:spcPts val="0"/>
              </a:spcBef>
              <a:spcAft>
                <a:spcPts val="400"/>
              </a:spcAft>
            </a:pPr>
            <a:r>
              <a:rPr sz="1300" b="0" i="0">
                <a:solidFill>
                  <a:srgbClr val="111E38"/>
                </a:solidFill>
                <a:latin typeface="Arial"/>
              </a:rPr>
              <a:t>✔ D.A. 1495/2019 — Prima formalizzazione del </a:t>
            </a:r>
            <a:r>
              <a:rPr sz="1300" b="0" i="0" smtClean="0">
                <a:solidFill>
                  <a:srgbClr val="111E38"/>
                </a:solidFill>
                <a:latin typeface="Arial"/>
              </a:rPr>
              <a:t>percorso</a:t>
            </a:r>
          </a:p>
          <a:p>
            <a:pPr algn="l">
              <a:spcBef>
                <a:spcPts val="0"/>
              </a:spcBef>
              <a:spcAft>
                <a:spcPts val="400"/>
              </a:spcAft>
            </a:pPr>
            <a:r>
              <a:rPr sz="1300" b="0" i="0" smtClean="0">
                <a:solidFill>
                  <a:srgbClr val="111E38"/>
                </a:solidFill>
                <a:latin typeface="Arial"/>
              </a:rPr>
              <a:t>✔ D.A. 1077/2021 — Definizione dei requisiti minimi</a:t>
            </a:r>
          </a:p>
          <a:p>
            <a:pPr algn="l">
              <a:spcBef>
                <a:spcPts val="0"/>
              </a:spcBef>
              <a:spcAft>
                <a:spcPts val="400"/>
              </a:spcAft>
            </a:pPr>
            <a:r>
              <a:rPr sz="1300" b="0" i="0" smtClean="0">
                <a:solidFill>
                  <a:srgbClr val="111E38"/>
                </a:solidFill>
                <a:latin typeface="Arial"/>
              </a:rPr>
              <a:t>✔ D.A. 1048/2023 — Linee guida per l'accreditamento</a:t>
            </a:r>
          </a:p>
          <a:p>
            <a:pPr algn="l">
              <a:spcBef>
                <a:spcPts val="0"/>
              </a:spcBef>
              <a:spcAft>
                <a:spcPts val="400"/>
              </a:spcAft>
            </a:pPr>
            <a:r>
              <a:rPr sz="1300" b="0" i="0" smtClean="0">
                <a:solidFill>
                  <a:srgbClr val="111E38"/>
                </a:solidFill>
                <a:latin typeface="Arial"/>
              </a:rPr>
              <a:t>✔ D.A. 1226/2023 — Integrazione della rete pediatrica</a:t>
            </a:r>
          </a:p>
          <a:p>
            <a:pPr algn="l">
              <a:spcBef>
                <a:spcPts val="0"/>
              </a:spcBef>
              <a:spcAft>
                <a:spcPts val="400"/>
              </a:spcAft>
            </a:pPr>
            <a:r>
              <a:rPr sz="1300" b="0" i="0" smtClean="0">
                <a:solidFill>
                  <a:srgbClr val="111E38"/>
                </a:solidFill>
                <a:latin typeface="Arial"/>
              </a:rPr>
              <a:t>✔ D.A. 657/2024 — Revisione dei criteri e tetti operativi</a:t>
            </a:r>
            <a:endParaRPr sz="1300" b="0" i="0">
              <a:solidFill>
                <a:srgbClr val="111E38"/>
              </a:solidFill>
              <a:latin typeface="Arial"/>
            </a:endParaRPr>
          </a:p>
        </p:txBody>
      </p:sp>
      <p:pic>
        <p:nvPicPr>
          <p:cNvPr id="7" name="Immagine 6"/>
          <p:cNvPicPr>
            <a:picLocks noChangeAspect="1"/>
          </p:cNvPicPr>
          <p:nvPr/>
        </p:nvPicPr>
        <p:blipFill>
          <a:blip r:embed="rId2"/>
          <a:stretch>
            <a:fillRect/>
          </a:stretch>
        </p:blipFill>
        <p:spPr>
          <a:xfrm>
            <a:off x="10754680" y="25400"/>
            <a:ext cx="1437320" cy="1280160"/>
          </a:xfrm>
          <a:prstGeom prst="rect">
            <a:avLst/>
          </a:prstGeom>
        </p:spPr>
      </p:pic>
      <p:pic>
        <p:nvPicPr>
          <p:cNvPr id="6" name="Picture 2" descr="https://cdn.gamma.app/jarttlzruygrsj7/generated-images/ncVbel46hxsBLQBUq-Io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277" y="1417638"/>
            <a:ext cx="5870723" cy="48525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91" name="Immagine 4" descr="Immagine che contiene testo, schermata, documento, Carattere&#10;&#10;Descrizione generata automaticamente"/>
          <p:cNvPicPr/>
          <p:nvPr/>
        </p:nvPicPr>
        <p:blipFill>
          <a:blip r:embed="rId3" cstate="print"/>
          <a:stretch/>
        </p:blipFill>
        <p:spPr>
          <a:xfrm>
            <a:off x="8847000" y="2130120"/>
            <a:ext cx="3018240" cy="4281120"/>
          </a:xfrm>
          <a:prstGeom prst="rect">
            <a:avLst/>
          </a:prstGeom>
          <a:ln w="0">
            <a:noFill/>
          </a:ln>
        </p:spPr>
      </p:pic>
      <p:pic>
        <p:nvPicPr>
          <p:cNvPr id="492" name="Immagine 8" descr="Immagine che contiene testo, lettera, documento, schermata&#10;&#10;Descrizione generata automaticamente"/>
          <p:cNvPicPr/>
          <p:nvPr/>
        </p:nvPicPr>
        <p:blipFill>
          <a:blip r:embed="rId4" cstate="print"/>
          <a:stretch/>
        </p:blipFill>
        <p:spPr>
          <a:xfrm>
            <a:off x="358920" y="2317680"/>
            <a:ext cx="3081600" cy="4356000"/>
          </a:xfrm>
          <a:prstGeom prst="rect">
            <a:avLst/>
          </a:prstGeom>
          <a:ln w="0">
            <a:noFill/>
          </a:ln>
        </p:spPr>
      </p:pic>
      <p:pic>
        <p:nvPicPr>
          <p:cNvPr id="493" name="Immagine 10" descr="Immagine che contiene testo, lettera, Carattere, schermata&#10;&#10;Descrizione generata automaticamente"/>
          <p:cNvPicPr/>
          <p:nvPr/>
        </p:nvPicPr>
        <p:blipFill>
          <a:blip r:embed="rId5" cstate="print"/>
          <a:stretch/>
        </p:blipFill>
        <p:spPr>
          <a:xfrm>
            <a:off x="3202560" y="2336760"/>
            <a:ext cx="3018240" cy="4206600"/>
          </a:xfrm>
          <a:prstGeom prst="rect">
            <a:avLst/>
          </a:prstGeom>
          <a:ln w="0">
            <a:noFill/>
          </a:ln>
        </p:spPr>
      </p:pic>
      <p:pic>
        <p:nvPicPr>
          <p:cNvPr id="494" name="Immagine 6" descr="Immagine che contiene testo, documento, schermata, Carattere&#10;&#10;Descrizione generata automaticamente"/>
          <p:cNvPicPr/>
          <p:nvPr/>
        </p:nvPicPr>
        <p:blipFill>
          <a:blip r:embed="rId6" cstate="print"/>
          <a:srcRect t="8177"/>
          <a:stretch/>
        </p:blipFill>
        <p:spPr>
          <a:xfrm>
            <a:off x="5963040" y="2624760"/>
            <a:ext cx="3081600" cy="3930120"/>
          </a:xfrm>
          <a:prstGeom prst="rect">
            <a:avLst/>
          </a:prstGeom>
          <a:ln w="0">
            <a:noFill/>
          </a:ln>
        </p:spPr>
      </p:pic>
      <p:sp>
        <p:nvSpPr>
          <p:cNvPr id="495" name="PlaceHolder 1"/>
          <p:cNvSpPr>
            <a:spLocks noGrp="1"/>
          </p:cNvSpPr>
          <p:nvPr>
            <p:ph type="title" idx="4294967295"/>
          </p:nvPr>
        </p:nvSpPr>
        <p:spPr>
          <a:xfrm>
            <a:off x="581040" y="702000"/>
            <a:ext cx="11029320" cy="1013400"/>
          </a:xfrm>
          <a:prstGeom prst="rect">
            <a:avLst/>
          </a:prstGeom>
          <a:noFill/>
          <a:ln w="0">
            <a:noFill/>
          </a:ln>
        </p:spPr>
        <p:txBody>
          <a:bodyPr anchor="b">
            <a:normAutofit fontScale="90000"/>
          </a:bodyPr>
          <a:lstStyle/>
          <a:p>
            <a:pPr indent="0" algn="ctr">
              <a:lnSpc>
                <a:spcPct val="100000"/>
              </a:lnSpc>
              <a:buNone/>
            </a:pPr>
            <a:r>
              <a:rPr lang="it-IT" sz="2800" b="0" strike="noStrike" cap="all" spc="-1">
                <a:solidFill>
                  <a:srgbClr val="FFFFFF"/>
                </a:solidFill>
                <a:latin typeface="Gill Sans MT"/>
              </a:rPr>
              <a:t>PDTA per il trattamento integrato dell’obesità dell’adulto</a:t>
            </a:r>
            <a:r>
              <a:rPr sz="2800"/>
              <a:t/>
            </a:r>
            <a:br>
              <a:rPr sz="2800"/>
            </a:br>
            <a:r>
              <a:rPr lang="it-IT" sz="2800" b="0" strike="noStrike" cap="all" spc="-1">
                <a:solidFill>
                  <a:srgbClr val="FFFFFF"/>
                </a:solidFill>
                <a:latin typeface="Gill Sans MT"/>
              </a:rPr>
              <a:t>regione sicilia</a:t>
            </a:r>
            <a:endParaRPr lang="en-US" sz="2800" b="0" strike="noStrike" spc="-1">
              <a:solidFill>
                <a:srgbClr val="000000"/>
              </a:solidFill>
              <a:latin typeface="Gill Sans MT"/>
            </a:endParaRPr>
          </a:p>
        </p:txBody>
      </p:sp>
      <p:sp>
        <p:nvSpPr>
          <p:cNvPr id="496" name="CasellaDiTesto 2"/>
          <p:cNvSpPr/>
          <p:nvPr/>
        </p:nvSpPr>
        <p:spPr>
          <a:xfrm>
            <a:off x="8921880" y="4865040"/>
            <a:ext cx="3081600" cy="1794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C00000"/>
                </a:solidFill>
                <a:effectLst/>
                <a:highlight>
                  <a:srgbClr val="FFFFFF"/>
                </a:highlight>
                <a:uLnTx/>
                <a:uFillTx/>
                <a:latin typeface="Gill Sans MT"/>
              </a:rPr>
              <a:t>approvato il documento Regionale/decreto «percorso diagnostico terapeutico assistenziale per il trattamento integrato dell’obesità dell’adulto con i relativi allegati» </a:t>
            </a:r>
            <a:endParaRPr kumimoji="0" lang="it-IT" sz="1400" b="0" i="0" u="none" strike="noStrike" kern="1200" cap="none" spc="-1" normalizeH="0" baseline="0" noProof="0">
              <a:ln>
                <a:noFill/>
              </a:ln>
              <a:solidFill>
                <a:srgbClr val="000000"/>
              </a:solidFill>
              <a:effectLst/>
              <a:uLnTx/>
              <a:uFillTx/>
              <a:latin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C00000"/>
                </a:solidFill>
                <a:effectLst/>
                <a:highlight>
                  <a:srgbClr val="FFFFFF"/>
                </a:highlight>
                <a:uLnTx/>
                <a:uFillTx/>
                <a:latin typeface="Gill Sans MT"/>
              </a:rPr>
              <a:t>e pubblicato in Gazzetta ufficiale della regione Sicilia</a:t>
            </a:r>
            <a:endParaRPr kumimoji="0" lang="it-IT" sz="1400" b="0" i="0" u="none" strike="noStrike" kern="1200" cap="none" spc="-1" normalizeH="0" baseline="0" noProof="0">
              <a:ln>
                <a:noFill/>
              </a:ln>
              <a:solidFill>
                <a:srgbClr val="000000"/>
              </a:solidFill>
              <a:effectLst/>
              <a:uLnTx/>
              <a:uFillTx/>
              <a:latin typeface="Arial"/>
            </a:endParaRPr>
          </a:p>
        </p:txBody>
      </p:sp>
      <p:sp>
        <p:nvSpPr>
          <p:cNvPr id="497" name="Ovale 3"/>
          <p:cNvSpPr/>
          <p:nvPr/>
        </p:nvSpPr>
        <p:spPr>
          <a:xfrm rot="20764800">
            <a:off x="1779480" y="2066760"/>
            <a:ext cx="1406160" cy="430560"/>
          </a:xfrm>
          <a:prstGeom prst="ellipse">
            <a:avLst/>
          </a:prstGeom>
          <a:solidFill>
            <a:schemeClr val="bg1"/>
          </a:solidFill>
          <a:ln cap="rnd">
            <a:solidFill>
              <a:srgbClr val="C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 normalizeH="0" baseline="0" noProof="0">
                <a:ln>
                  <a:noFill/>
                </a:ln>
                <a:solidFill>
                  <a:srgbClr val="404040"/>
                </a:solidFill>
                <a:effectLst/>
                <a:uLnTx/>
                <a:uFillTx/>
                <a:latin typeface="Gill Sans MT"/>
              </a:rPr>
              <a:t>26/10/2021</a:t>
            </a:r>
            <a:endParaRPr kumimoji="0" lang="it-IT" sz="1400" b="0" i="0" u="none" strike="noStrike" kern="1200" cap="none" spc="-1" normalizeH="0" baseline="0" noProof="0">
              <a:ln>
                <a:noFill/>
              </a:ln>
              <a:solidFill>
                <a:srgbClr val="000000"/>
              </a:solidFill>
              <a:effectLst/>
              <a:uLnTx/>
              <a:uFillTx/>
              <a:latin typeface="Arial"/>
            </a:endParaRPr>
          </a:p>
        </p:txBody>
      </p:sp>
    </p:spTree>
    <p:extLst>
      <p:ext uri="{BB962C8B-B14F-4D97-AF65-F5344CB8AC3E}">
        <p14:creationId xmlns:p14="http://schemas.microsoft.com/office/powerpoint/2010/main" val="1719366125"/>
      </p:ext>
    </p:extLst>
  </p:cSld>
  <p:clrMapOvr>
    <a:masterClrMapping/>
  </p:clrMapOvr>
  <p:transition spd="slow">
    <p:wipe dir="d"/>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97"/>
                                        </p:tgtEl>
                                        <p:attrNameLst>
                                          <p:attrName>style.visibility</p:attrName>
                                        </p:attrNameLst>
                                      </p:cBhvr>
                                      <p:to>
                                        <p:strVal val="visible"/>
                                      </p:to>
                                    </p:set>
                                    <p:anim calcmode="lin" valueType="num">
                                      <p:cBhvr additive="repl">
                                        <p:cTn id="7" dur="500" fill="hold"/>
                                        <p:tgtEl>
                                          <p:spTgt spid="497"/>
                                        </p:tgtEl>
                                        <p:attrNameLst>
                                          <p:attrName>ppt_w</p:attrName>
                                        </p:attrNameLst>
                                      </p:cBhvr>
                                      <p:tavLst>
                                        <p:tav tm="0">
                                          <p:val>
                                            <p:fltVal val="0"/>
                                          </p:val>
                                        </p:tav>
                                        <p:tav tm="100000">
                                          <p:val>
                                            <p:strVal val="#ppt_w"/>
                                          </p:val>
                                        </p:tav>
                                      </p:tavLst>
                                    </p:anim>
                                    <p:anim calcmode="lin" valueType="num">
                                      <p:cBhvr additive="repl">
                                        <p:cTn id="8" dur="500" fill="hold"/>
                                        <p:tgtEl>
                                          <p:spTgt spid="497"/>
                                        </p:tgtEl>
                                        <p:attrNameLst>
                                          <p:attrName>ppt_h</p:attrName>
                                        </p:attrNameLst>
                                      </p:cBhvr>
                                      <p:tavLst>
                                        <p:tav tm="0">
                                          <p:val>
                                            <p:fltVal val="0"/>
                                          </p:val>
                                        </p:tav>
                                        <p:tav tm="100000">
                                          <p:val>
                                            <p:strVal val="#ppt_h"/>
                                          </p:val>
                                        </p:tav>
                                      </p:tavLst>
                                    </p:anim>
                                    <p:animEffect transition="in" filter="fade">
                                      <p:cBhvr additive="repl">
                                        <p:cTn id="9" dur="500"/>
                                        <p:tgtEl>
                                          <p:spTgt spid="497"/>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96"/>
                                        </p:tgtEl>
                                        <p:attrNameLst>
                                          <p:attrName>style.visibility</p:attrName>
                                        </p:attrNameLst>
                                      </p:cBhvr>
                                      <p:to>
                                        <p:strVal val="visible"/>
                                      </p:to>
                                    </p:set>
                                    <p:animEffect transition="in" filter="wipe(up)">
                                      <p:cBhvr additive="repl">
                                        <p:cTn id="13" dur="500"/>
                                        <p:tgtEl>
                                          <p:spTgt spid="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PlaceHolder 1"/>
          <p:cNvSpPr>
            <a:spLocks noGrp="1"/>
          </p:cNvSpPr>
          <p:nvPr>
            <p:ph type="title" idx="4294967295"/>
          </p:nvPr>
        </p:nvSpPr>
        <p:spPr>
          <a:xfrm>
            <a:off x="581040" y="702000"/>
            <a:ext cx="11029320" cy="1013400"/>
          </a:xfrm>
          <a:prstGeom prst="rect">
            <a:avLst/>
          </a:prstGeom>
          <a:noFill/>
          <a:ln w="0">
            <a:noFill/>
          </a:ln>
        </p:spPr>
        <p:txBody>
          <a:bodyPr anchor="b">
            <a:normAutofit fontScale="90000"/>
          </a:bodyPr>
          <a:lstStyle/>
          <a:p>
            <a:pPr indent="0" algn="ctr">
              <a:lnSpc>
                <a:spcPct val="100000"/>
              </a:lnSpc>
              <a:buNone/>
            </a:pPr>
            <a:r>
              <a:rPr lang="it-IT" sz="2800" b="0" strike="noStrike" cap="all" spc="-1">
                <a:solidFill>
                  <a:srgbClr val="FFFFFF"/>
                </a:solidFill>
                <a:latin typeface="Gill Sans MT"/>
              </a:rPr>
              <a:t>PDTA per il trattamento integrato dell’obesità dell’adulto</a:t>
            </a:r>
            <a:r>
              <a:rPr sz="2800"/>
              <a:t/>
            </a:r>
            <a:br>
              <a:rPr sz="2800"/>
            </a:br>
            <a:r>
              <a:rPr lang="it-IT" sz="2800" b="0" strike="noStrike" cap="all" spc="-1">
                <a:solidFill>
                  <a:srgbClr val="FFFFFF"/>
                </a:solidFill>
                <a:latin typeface="Gill Sans MT"/>
              </a:rPr>
              <a:t>regione sicilia</a:t>
            </a:r>
            <a:endParaRPr lang="en-US" sz="2800" b="0" strike="noStrike" spc="-1">
              <a:solidFill>
                <a:srgbClr val="000000"/>
              </a:solidFill>
              <a:latin typeface="Gill Sans MT"/>
            </a:endParaRPr>
          </a:p>
        </p:txBody>
      </p:sp>
      <p:pic>
        <p:nvPicPr>
          <p:cNvPr id="499" name="Immagine 2" descr="Immagine che contiene testo, documento, schermata, lettera&#10;&#10;Descrizione generata automaticamente"/>
          <p:cNvPicPr/>
          <p:nvPr/>
        </p:nvPicPr>
        <p:blipFill>
          <a:blip r:embed="rId3" cstate="print"/>
          <a:srcRect t="4654" b="71223"/>
          <a:stretch/>
        </p:blipFill>
        <p:spPr>
          <a:xfrm>
            <a:off x="461520" y="1861200"/>
            <a:ext cx="3800520" cy="1298520"/>
          </a:xfrm>
          <a:prstGeom prst="rect">
            <a:avLst/>
          </a:prstGeom>
          <a:ln w="0">
            <a:noFill/>
          </a:ln>
        </p:spPr>
      </p:pic>
      <p:pic>
        <p:nvPicPr>
          <p:cNvPr id="500" name="Immagine 3" descr="Immagine che contiene testo, carta, lettera, Carattere&#10;&#10;Descrizione generata automaticamente"/>
          <p:cNvPicPr/>
          <p:nvPr/>
        </p:nvPicPr>
        <p:blipFill>
          <a:blip r:embed="rId4" cstate="print"/>
          <a:srcRect t="48925" b="9608"/>
          <a:stretch/>
        </p:blipFill>
        <p:spPr>
          <a:xfrm>
            <a:off x="441720" y="4391280"/>
            <a:ext cx="4057200" cy="2302920"/>
          </a:xfrm>
          <a:prstGeom prst="rect">
            <a:avLst/>
          </a:prstGeom>
          <a:ln w="0">
            <a:noFill/>
          </a:ln>
        </p:spPr>
      </p:pic>
      <p:pic>
        <p:nvPicPr>
          <p:cNvPr id="501" name="Immagine 4" descr="Immagine che contiene testo, lettera, carta, Carattere&#10;&#10;Descrizione generata automaticamente"/>
          <p:cNvPicPr/>
          <p:nvPr/>
        </p:nvPicPr>
        <p:blipFill>
          <a:blip r:embed="rId5" cstate="print"/>
          <a:srcRect t="3801" b="9195"/>
          <a:stretch/>
        </p:blipFill>
        <p:spPr>
          <a:xfrm>
            <a:off x="4349520" y="1998360"/>
            <a:ext cx="3814920" cy="4779000"/>
          </a:xfrm>
          <a:prstGeom prst="rect">
            <a:avLst/>
          </a:prstGeom>
          <a:ln w="0">
            <a:noFill/>
          </a:ln>
        </p:spPr>
      </p:pic>
      <p:pic>
        <p:nvPicPr>
          <p:cNvPr id="502" name="Immagine 6" descr="Immagine che contiene testo, documento, schermata, ricevuta&#10;&#10;Descrizione generata automaticamente"/>
          <p:cNvPicPr/>
          <p:nvPr/>
        </p:nvPicPr>
        <p:blipFill>
          <a:blip r:embed="rId6" cstate="print"/>
          <a:srcRect t="27890" b="9870"/>
          <a:stretch/>
        </p:blipFill>
        <p:spPr>
          <a:xfrm>
            <a:off x="8214480" y="2510640"/>
            <a:ext cx="3962880" cy="3484800"/>
          </a:xfrm>
          <a:prstGeom prst="rect">
            <a:avLst/>
          </a:prstGeom>
          <a:ln w="0">
            <a:noFill/>
          </a:ln>
        </p:spPr>
      </p:pic>
      <p:pic>
        <p:nvPicPr>
          <p:cNvPr id="503" name="Immagine 7" descr="Immagine che contiene testo, lettera, Carattere, carta&#10;&#10;Descrizione generata automaticamente"/>
          <p:cNvPicPr/>
          <p:nvPr/>
        </p:nvPicPr>
        <p:blipFill>
          <a:blip r:embed="rId7" cstate="print"/>
          <a:srcRect t="5468" r="4140" b="82603"/>
          <a:stretch/>
        </p:blipFill>
        <p:spPr>
          <a:xfrm>
            <a:off x="8251920" y="5979960"/>
            <a:ext cx="3810240" cy="672480"/>
          </a:xfrm>
          <a:prstGeom prst="rect">
            <a:avLst/>
          </a:prstGeom>
          <a:ln w="0">
            <a:noFill/>
          </a:ln>
        </p:spPr>
      </p:pic>
      <p:sp>
        <p:nvSpPr>
          <p:cNvPr id="504" name="CasellaDiTesto 8"/>
          <p:cNvSpPr/>
          <p:nvPr/>
        </p:nvSpPr>
        <p:spPr>
          <a:xfrm>
            <a:off x="421920" y="3150000"/>
            <a:ext cx="3975480" cy="1367280"/>
          </a:xfrm>
          <a:prstGeom prst="rect">
            <a:avLst/>
          </a:prstGeom>
          <a:solidFill>
            <a:schemeClr val="bg1"/>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it-IT" sz="1200" b="0" strike="noStrike" spc="-1">
                <a:solidFill>
                  <a:srgbClr val="C00000"/>
                </a:solidFill>
                <a:latin typeface="Gill Sans MT"/>
              </a:rPr>
              <a:t>Istituzione della Rete Assistenziale per il trattamento Integrato dell’obesità dell’adulto con lo scopo di realizzare un modello multidisciplinare che prevede uno stretto collegamento tra diversi livelli di cura, dai MMG agli specialisti di riferimento, ai dietisti e agli altri professionisti, ciascuno per le rispettive competenze ed il proprio ruolo</a:t>
            </a:r>
            <a:endParaRPr lang="it-IT" sz="1200" b="0" strike="noStrike" spc="-1">
              <a:solidFill>
                <a:srgbClr val="000000"/>
              </a:solidFill>
              <a:latin typeface="Arial"/>
            </a:endParaRPr>
          </a:p>
        </p:txBody>
      </p:sp>
      <p:sp>
        <p:nvSpPr>
          <p:cNvPr id="505" name="Ovale 1"/>
          <p:cNvSpPr/>
          <p:nvPr/>
        </p:nvSpPr>
        <p:spPr>
          <a:xfrm rot="20764800">
            <a:off x="3137760" y="2102400"/>
            <a:ext cx="1406160" cy="430560"/>
          </a:xfrm>
          <a:prstGeom prst="ellipse">
            <a:avLst/>
          </a:prstGeom>
          <a:solidFill>
            <a:schemeClr val="bg1"/>
          </a:solidFill>
          <a:ln cap="rnd">
            <a:solidFill>
              <a:srgbClr val="C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it-IT" sz="1400" b="0" strike="noStrike" spc="-1">
                <a:solidFill>
                  <a:srgbClr val="404040"/>
                </a:solidFill>
                <a:latin typeface="Gill Sans MT"/>
              </a:rPr>
              <a:t>23/10/2023</a:t>
            </a:r>
            <a:endParaRPr lang="it-IT" sz="1400" b="0" strike="noStrike" spc="-1">
              <a:solidFill>
                <a:srgbClr val="000000"/>
              </a:solidFill>
              <a:latin typeface="Arial"/>
            </a:endParaRPr>
          </a:p>
        </p:txBody>
      </p:sp>
      <p:pic>
        <p:nvPicPr>
          <p:cNvPr id="506" name="Immagine 5" descr="Immagine che contiene testo, documento, schermata, ricevuta&#10;&#10;Descrizione generata automaticamente"/>
          <p:cNvPicPr/>
          <p:nvPr/>
        </p:nvPicPr>
        <p:blipFill>
          <a:blip r:embed="rId8" cstate="print"/>
          <a:srcRect l="9651" t="5431" b="84046"/>
          <a:stretch/>
        </p:blipFill>
        <p:spPr>
          <a:xfrm>
            <a:off x="8154720" y="2128680"/>
            <a:ext cx="3554640" cy="584640"/>
          </a:xfrm>
          <a:prstGeom prst="rect">
            <a:avLst/>
          </a:prstGeom>
          <a:ln w="0">
            <a:noFill/>
          </a:ln>
        </p:spPr>
      </p:pic>
      <p:cxnSp>
        <p:nvCxnSpPr>
          <p:cNvPr id="507" name="Connettore 2 10"/>
          <p:cNvCxnSpPr/>
          <p:nvPr/>
        </p:nvCxnSpPr>
        <p:spPr>
          <a:xfrm>
            <a:off x="8236800" y="3336840"/>
            <a:ext cx="252360" cy="360"/>
          </a:xfrm>
          <a:prstGeom prst="straightConnector1">
            <a:avLst/>
          </a:prstGeom>
          <a:ln w="38100" cap="rnd">
            <a:solidFill>
              <a:srgbClr val="C00000"/>
            </a:solidFill>
            <a:round/>
            <a:tailEnd type="triangle" w="med" len="med"/>
          </a:ln>
        </p:spPr>
      </p:cxnSp>
      <p:cxnSp>
        <p:nvCxnSpPr>
          <p:cNvPr id="508" name="Connettore 2 11"/>
          <p:cNvCxnSpPr/>
          <p:nvPr/>
        </p:nvCxnSpPr>
        <p:spPr>
          <a:xfrm>
            <a:off x="8236800" y="4777200"/>
            <a:ext cx="252360" cy="360"/>
          </a:xfrm>
          <a:prstGeom prst="straightConnector1">
            <a:avLst/>
          </a:prstGeom>
          <a:ln w="38100" cap="rnd">
            <a:solidFill>
              <a:srgbClr val="C00000"/>
            </a:solidFill>
            <a:round/>
            <a:tailEnd type="triangle" w="med" len="med"/>
          </a:ln>
        </p:spPr>
      </p:cxnSp>
      <p:cxnSp>
        <p:nvCxnSpPr>
          <p:cNvPr id="509" name="Connettore 2 12"/>
          <p:cNvCxnSpPr/>
          <p:nvPr/>
        </p:nvCxnSpPr>
        <p:spPr>
          <a:xfrm>
            <a:off x="8232840" y="5721480"/>
            <a:ext cx="252360" cy="360"/>
          </a:xfrm>
          <a:prstGeom prst="straightConnector1">
            <a:avLst/>
          </a:prstGeom>
          <a:ln w="38100" cap="rnd">
            <a:solidFill>
              <a:srgbClr val="C00000"/>
            </a:solidFill>
            <a:round/>
            <a:tailEnd type="triangle" w="med" len="med"/>
          </a:ln>
        </p:spPr>
      </p:cxnSp>
      <p:cxnSp>
        <p:nvCxnSpPr>
          <p:cNvPr id="510" name="Connettore 2 13"/>
          <p:cNvCxnSpPr/>
          <p:nvPr/>
        </p:nvCxnSpPr>
        <p:spPr>
          <a:xfrm>
            <a:off x="8240400" y="6118920"/>
            <a:ext cx="252360" cy="360"/>
          </a:xfrm>
          <a:prstGeom prst="straightConnector1">
            <a:avLst/>
          </a:prstGeom>
          <a:ln w="38100" cap="rnd">
            <a:solidFill>
              <a:srgbClr val="C00000"/>
            </a:solidFill>
            <a:round/>
            <a:tailEnd type="triangle" w="med" len="med"/>
          </a:ln>
        </p:spPr>
      </p:cxnSp>
      <p:sp>
        <p:nvSpPr>
          <p:cNvPr id="511" name="Rettangolo 15"/>
          <p:cNvSpPr/>
          <p:nvPr/>
        </p:nvSpPr>
        <p:spPr>
          <a:xfrm>
            <a:off x="8492400" y="6042960"/>
            <a:ext cx="1472760" cy="244800"/>
          </a:xfrm>
          <a:prstGeom prst="rect">
            <a:avLst/>
          </a:prstGeom>
          <a:noFill/>
          <a:ln cap="rnd">
            <a:solidFill>
              <a:srgbClr val="C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it-IT" sz="1800" b="0" strike="noStrike" spc="-1">
              <a:solidFill>
                <a:schemeClr val="lt1"/>
              </a:solidFill>
              <a:latin typeface="Gill Sans MT"/>
            </a:endParaRPr>
          </a:p>
        </p:txBody>
      </p:sp>
    </p:spTree>
    <p:extLst>
      <p:ext uri="{BB962C8B-B14F-4D97-AF65-F5344CB8AC3E}">
        <p14:creationId xmlns:p14="http://schemas.microsoft.com/office/powerpoint/2010/main" val="3033093275"/>
      </p:ext>
    </p:extLst>
  </p:cSld>
  <p:clrMapOvr>
    <a:masterClrMapping/>
  </p:clrMapOvr>
  <p:transition spd="slow">
    <p:wipe dir="d"/>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additive="repl">
                                        <p:cTn id="7" dur="500" fill="hold"/>
                                        <p:tgtEl>
                                          <p:spTgt spid="505"/>
                                        </p:tgtEl>
                                        <p:attrNameLst>
                                          <p:attrName>ppt_w</p:attrName>
                                        </p:attrNameLst>
                                      </p:cBhvr>
                                      <p:tavLst>
                                        <p:tav tm="0">
                                          <p:val>
                                            <p:fltVal val="0"/>
                                          </p:val>
                                        </p:tav>
                                        <p:tav tm="100000">
                                          <p:val>
                                            <p:strVal val="#ppt_w"/>
                                          </p:val>
                                        </p:tav>
                                      </p:tavLst>
                                    </p:anim>
                                    <p:anim calcmode="lin" valueType="num">
                                      <p:cBhvr additive="repl">
                                        <p:cTn id="8" dur="500" fill="hold"/>
                                        <p:tgtEl>
                                          <p:spTgt spid="505"/>
                                        </p:tgtEl>
                                        <p:attrNameLst>
                                          <p:attrName>ppt_h</p:attrName>
                                        </p:attrNameLst>
                                      </p:cBhvr>
                                      <p:tavLst>
                                        <p:tav tm="0">
                                          <p:val>
                                            <p:fltVal val="0"/>
                                          </p:val>
                                        </p:tav>
                                        <p:tav tm="100000">
                                          <p:val>
                                            <p:strVal val="#ppt_h"/>
                                          </p:val>
                                        </p:tav>
                                      </p:tavLst>
                                    </p:anim>
                                    <p:animEffect transition="in" filter="fade">
                                      <p:cBhvr additive="repl">
                                        <p:cTn id="9" dur="500"/>
                                        <p:tgtEl>
                                          <p:spTgt spid="50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07"/>
                                        </p:tgtEl>
                                        <p:attrNameLst>
                                          <p:attrName>style.visibility</p:attrName>
                                        </p:attrNameLst>
                                      </p:cBhvr>
                                      <p:to>
                                        <p:strVal val="visible"/>
                                      </p:to>
                                    </p:set>
                                    <p:anim calcmode="lin" valueType="num">
                                      <p:cBhvr additive="repl">
                                        <p:cTn id="14" dur="500" fill="hold"/>
                                        <p:tgtEl>
                                          <p:spTgt spid="507"/>
                                        </p:tgtEl>
                                        <p:attrNameLst>
                                          <p:attrName>ppt_w</p:attrName>
                                        </p:attrNameLst>
                                      </p:cBhvr>
                                      <p:tavLst>
                                        <p:tav tm="0">
                                          <p:val>
                                            <p:fltVal val="0"/>
                                          </p:val>
                                        </p:tav>
                                        <p:tav tm="100000">
                                          <p:val>
                                            <p:strVal val="#ppt_w"/>
                                          </p:val>
                                        </p:tav>
                                      </p:tavLst>
                                    </p:anim>
                                    <p:anim calcmode="lin" valueType="num">
                                      <p:cBhvr additive="repl">
                                        <p:cTn id="15" dur="500" fill="hold"/>
                                        <p:tgtEl>
                                          <p:spTgt spid="507"/>
                                        </p:tgtEl>
                                        <p:attrNameLst>
                                          <p:attrName>ppt_h</p:attrName>
                                        </p:attrNameLst>
                                      </p:cBhvr>
                                      <p:tavLst>
                                        <p:tav tm="0">
                                          <p:val>
                                            <p:fltVal val="0"/>
                                          </p:val>
                                        </p:tav>
                                        <p:tav tm="100000">
                                          <p:val>
                                            <p:strVal val="#ppt_h"/>
                                          </p:val>
                                        </p:tav>
                                      </p:tavLst>
                                    </p:anim>
                                    <p:animEffect transition="in" filter="fade">
                                      <p:cBhvr additive="repl">
                                        <p:cTn id="16" dur="500"/>
                                        <p:tgtEl>
                                          <p:spTgt spid="507"/>
                                        </p:tgtEl>
                                      </p:cBhvr>
                                    </p:animEffect>
                                  </p:childTnLst>
                                </p:cTn>
                              </p:par>
                              <p:par>
                                <p:cTn id="17" presetID="53" presetClass="entr" presetSubtype="16" fill="hold" nodeType="withEffect">
                                  <p:stCondLst>
                                    <p:cond delay="0"/>
                                  </p:stCondLst>
                                  <p:childTnLst>
                                    <p:set>
                                      <p:cBhvr>
                                        <p:cTn id="18" dur="1" fill="hold">
                                          <p:stCondLst>
                                            <p:cond delay="0"/>
                                          </p:stCondLst>
                                        </p:cTn>
                                        <p:tgtEl>
                                          <p:spTgt spid="508"/>
                                        </p:tgtEl>
                                        <p:attrNameLst>
                                          <p:attrName>style.visibility</p:attrName>
                                        </p:attrNameLst>
                                      </p:cBhvr>
                                      <p:to>
                                        <p:strVal val="visible"/>
                                      </p:to>
                                    </p:set>
                                    <p:anim calcmode="lin" valueType="num">
                                      <p:cBhvr additive="repl">
                                        <p:cTn id="19" dur="500" fill="hold"/>
                                        <p:tgtEl>
                                          <p:spTgt spid="508"/>
                                        </p:tgtEl>
                                        <p:attrNameLst>
                                          <p:attrName>ppt_w</p:attrName>
                                        </p:attrNameLst>
                                      </p:cBhvr>
                                      <p:tavLst>
                                        <p:tav tm="0">
                                          <p:val>
                                            <p:fltVal val="0"/>
                                          </p:val>
                                        </p:tav>
                                        <p:tav tm="100000">
                                          <p:val>
                                            <p:strVal val="#ppt_w"/>
                                          </p:val>
                                        </p:tav>
                                      </p:tavLst>
                                    </p:anim>
                                    <p:anim calcmode="lin" valueType="num">
                                      <p:cBhvr additive="repl">
                                        <p:cTn id="20" dur="500" fill="hold"/>
                                        <p:tgtEl>
                                          <p:spTgt spid="508"/>
                                        </p:tgtEl>
                                        <p:attrNameLst>
                                          <p:attrName>ppt_h</p:attrName>
                                        </p:attrNameLst>
                                      </p:cBhvr>
                                      <p:tavLst>
                                        <p:tav tm="0">
                                          <p:val>
                                            <p:fltVal val="0"/>
                                          </p:val>
                                        </p:tav>
                                        <p:tav tm="100000">
                                          <p:val>
                                            <p:strVal val="#ppt_h"/>
                                          </p:val>
                                        </p:tav>
                                      </p:tavLst>
                                    </p:anim>
                                    <p:animEffect transition="in" filter="fade">
                                      <p:cBhvr additive="repl">
                                        <p:cTn id="21" dur="500"/>
                                        <p:tgtEl>
                                          <p:spTgt spid="508"/>
                                        </p:tgtEl>
                                      </p:cBhvr>
                                    </p:animEffect>
                                  </p:childTnLst>
                                </p:cTn>
                              </p:par>
                              <p:par>
                                <p:cTn id="22" presetID="53" presetClass="entr" presetSubtype="16" fill="hold" nodeType="withEffect">
                                  <p:stCondLst>
                                    <p:cond delay="0"/>
                                  </p:stCondLst>
                                  <p:childTnLst>
                                    <p:set>
                                      <p:cBhvr>
                                        <p:cTn id="23" dur="1" fill="hold">
                                          <p:stCondLst>
                                            <p:cond delay="0"/>
                                          </p:stCondLst>
                                        </p:cTn>
                                        <p:tgtEl>
                                          <p:spTgt spid="509"/>
                                        </p:tgtEl>
                                        <p:attrNameLst>
                                          <p:attrName>style.visibility</p:attrName>
                                        </p:attrNameLst>
                                      </p:cBhvr>
                                      <p:to>
                                        <p:strVal val="visible"/>
                                      </p:to>
                                    </p:set>
                                    <p:anim calcmode="lin" valueType="num">
                                      <p:cBhvr additive="repl">
                                        <p:cTn id="24" dur="500" fill="hold"/>
                                        <p:tgtEl>
                                          <p:spTgt spid="509"/>
                                        </p:tgtEl>
                                        <p:attrNameLst>
                                          <p:attrName>ppt_w</p:attrName>
                                        </p:attrNameLst>
                                      </p:cBhvr>
                                      <p:tavLst>
                                        <p:tav tm="0">
                                          <p:val>
                                            <p:fltVal val="0"/>
                                          </p:val>
                                        </p:tav>
                                        <p:tav tm="100000">
                                          <p:val>
                                            <p:strVal val="#ppt_w"/>
                                          </p:val>
                                        </p:tav>
                                      </p:tavLst>
                                    </p:anim>
                                    <p:anim calcmode="lin" valueType="num">
                                      <p:cBhvr additive="repl">
                                        <p:cTn id="25" dur="500" fill="hold"/>
                                        <p:tgtEl>
                                          <p:spTgt spid="509"/>
                                        </p:tgtEl>
                                        <p:attrNameLst>
                                          <p:attrName>ppt_h</p:attrName>
                                        </p:attrNameLst>
                                      </p:cBhvr>
                                      <p:tavLst>
                                        <p:tav tm="0">
                                          <p:val>
                                            <p:fltVal val="0"/>
                                          </p:val>
                                        </p:tav>
                                        <p:tav tm="100000">
                                          <p:val>
                                            <p:strVal val="#ppt_h"/>
                                          </p:val>
                                        </p:tav>
                                      </p:tavLst>
                                    </p:anim>
                                    <p:animEffect transition="in" filter="fade">
                                      <p:cBhvr additive="repl">
                                        <p:cTn id="26" dur="500"/>
                                        <p:tgtEl>
                                          <p:spTgt spid="509"/>
                                        </p:tgtEl>
                                      </p:cBhvr>
                                    </p:animEffect>
                                  </p:childTnLst>
                                </p:cTn>
                              </p:par>
                              <p:par>
                                <p:cTn id="27" presetID="53" presetClass="entr" presetSubtype="16" fill="hold" nodeType="withEffect">
                                  <p:stCondLst>
                                    <p:cond delay="0"/>
                                  </p:stCondLst>
                                  <p:childTnLst>
                                    <p:set>
                                      <p:cBhvr>
                                        <p:cTn id="28" dur="1" fill="hold">
                                          <p:stCondLst>
                                            <p:cond delay="0"/>
                                          </p:stCondLst>
                                        </p:cTn>
                                        <p:tgtEl>
                                          <p:spTgt spid="510"/>
                                        </p:tgtEl>
                                        <p:attrNameLst>
                                          <p:attrName>style.visibility</p:attrName>
                                        </p:attrNameLst>
                                      </p:cBhvr>
                                      <p:to>
                                        <p:strVal val="visible"/>
                                      </p:to>
                                    </p:set>
                                    <p:anim calcmode="lin" valueType="num">
                                      <p:cBhvr additive="repl">
                                        <p:cTn id="29" dur="500" fill="hold"/>
                                        <p:tgtEl>
                                          <p:spTgt spid="510"/>
                                        </p:tgtEl>
                                        <p:attrNameLst>
                                          <p:attrName>ppt_w</p:attrName>
                                        </p:attrNameLst>
                                      </p:cBhvr>
                                      <p:tavLst>
                                        <p:tav tm="0">
                                          <p:val>
                                            <p:fltVal val="0"/>
                                          </p:val>
                                        </p:tav>
                                        <p:tav tm="100000">
                                          <p:val>
                                            <p:strVal val="#ppt_w"/>
                                          </p:val>
                                        </p:tav>
                                      </p:tavLst>
                                    </p:anim>
                                    <p:anim calcmode="lin" valueType="num">
                                      <p:cBhvr additive="repl">
                                        <p:cTn id="30" dur="500" fill="hold"/>
                                        <p:tgtEl>
                                          <p:spTgt spid="510"/>
                                        </p:tgtEl>
                                        <p:attrNameLst>
                                          <p:attrName>ppt_h</p:attrName>
                                        </p:attrNameLst>
                                      </p:cBhvr>
                                      <p:tavLst>
                                        <p:tav tm="0">
                                          <p:val>
                                            <p:fltVal val="0"/>
                                          </p:val>
                                        </p:tav>
                                        <p:tav tm="100000">
                                          <p:val>
                                            <p:strVal val="#ppt_h"/>
                                          </p:val>
                                        </p:tav>
                                      </p:tavLst>
                                    </p:anim>
                                    <p:animEffect transition="in" filter="fade">
                                      <p:cBhvr additive="repl">
                                        <p:cTn id="31" dur="500"/>
                                        <p:tgtEl>
                                          <p:spTgt spid="510"/>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511"/>
                                        </p:tgtEl>
                                        <p:attrNameLst>
                                          <p:attrName>style.visibility</p:attrName>
                                        </p:attrNameLst>
                                      </p:cBhvr>
                                      <p:to>
                                        <p:strVal val="visible"/>
                                      </p:to>
                                    </p:set>
                                    <p:animEffect transition="in" filter="wheel(1)">
                                      <p:cBhvr additive="repl">
                                        <p:cTn id="36" dur="2000"/>
                                        <p:tgtEl>
                                          <p:spTgt spid="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sz="2400" b="1">
                <a:solidFill>
                  <a:srgbClr val="111E38"/>
                </a:solidFill>
                <a:latin typeface="Georgia"/>
              </a:rPr>
              <a:t>La </a:t>
            </a:r>
            <a:r>
              <a:rPr sz="2400" b="1" smtClean="0">
                <a:solidFill>
                  <a:srgbClr val="111E38"/>
                </a:solidFill>
                <a:latin typeface="Georgia"/>
              </a:rPr>
              <a:t>Sicilia</a:t>
            </a:r>
            <a:r>
              <a:rPr lang="it-IT" sz="2400" b="1" dirty="0" smtClean="0">
                <a:solidFill>
                  <a:srgbClr val="111E38"/>
                </a:solidFill>
                <a:latin typeface="Georgia"/>
              </a:rPr>
              <a:t>: </a:t>
            </a:r>
            <a:r>
              <a:rPr sz="2400" b="1" smtClean="0">
                <a:solidFill>
                  <a:srgbClr val="111E38"/>
                </a:solidFill>
                <a:latin typeface="Georgia"/>
              </a:rPr>
              <a:t>modello </a:t>
            </a:r>
            <a:r>
              <a:rPr sz="2400" b="1">
                <a:solidFill>
                  <a:srgbClr val="111E38"/>
                </a:solidFill>
                <a:latin typeface="Georgia"/>
              </a:rPr>
              <a:t>Hub &amp; Spoke</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217920" y="1645920"/>
            <a:ext cx="5212080" cy="438912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92240" y="1920240"/>
            <a:ext cx="4663440" cy="3840480"/>
          </a:xfrm>
          <a:prstGeom prst="rect">
            <a:avLst/>
          </a:prstGeom>
          <a:noFill/>
        </p:spPr>
        <p:txBody>
          <a:bodyPr wrap="square" lIns="0" tIns="0" rIns="0" bIns="0">
            <a:spAutoFit/>
          </a:bodyPr>
          <a:lstStyle/>
          <a:p>
            <a:pPr algn="l">
              <a:spcBef>
                <a:spcPts val="0"/>
              </a:spcBef>
              <a:spcAft>
                <a:spcPts val="1200"/>
              </a:spcAft>
            </a:pPr>
            <a:r>
              <a:rPr sz="1600" b="1" i="0" dirty="0">
                <a:solidFill>
                  <a:srgbClr val="111E38"/>
                </a:solidFill>
                <a:latin typeface="Georgia"/>
              </a:rPr>
              <a:t>RIGIDI CRITERI STRUTTURALI HUB</a:t>
            </a:r>
          </a:p>
          <a:p>
            <a:pPr algn="l">
              <a:spcBef>
                <a:spcPts val="0"/>
              </a:spcBef>
              <a:spcAft>
                <a:spcPts val="1500"/>
              </a:spcAft>
            </a:pPr>
            <a:r>
              <a:rPr sz="1400" b="0" i="0" dirty="0">
                <a:solidFill>
                  <a:srgbClr val="111E38"/>
                </a:solidFill>
                <a:latin typeface="Arial"/>
              </a:rPr>
              <a:t>La </a:t>
            </a:r>
            <a:r>
              <a:rPr sz="1400" b="0" i="0" dirty="0" err="1">
                <a:solidFill>
                  <a:srgbClr val="111E38"/>
                </a:solidFill>
                <a:latin typeface="Arial"/>
              </a:rPr>
              <a:t>normativa</a:t>
            </a:r>
            <a:r>
              <a:rPr sz="1400" b="0" i="0" dirty="0">
                <a:solidFill>
                  <a:srgbClr val="111E38"/>
                </a:solidFill>
                <a:latin typeface="Arial"/>
              </a:rPr>
              <a:t> </a:t>
            </a:r>
            <a:r>
              <a:rPr sz="1400" b="0" i="0" dirty="0" err="1">
                <a:solidFill>
                  <a:srgbClr val="111E38"/>
                </a:solidFill>
                <a:latin typeface="Arial"/>
              </a:rPr>
              <a:t>regionale</a:t>
            </a:r>
            <a:r>
              <a:rPr sz="1400" b="0" i="0" dirty="0">
                <a:solidFill>
                  <a:srgbClr val="111E38"/>
                </a:solidFill>
                <a:latin typeface="Arial"/>
              </a:rPr>
              <a:t> </a:t>
            </a:r>
            <a:r>
              <a:rPr sz="1400" b="0" i="0" dirty="0" err="1">
                <a:solidFill>
                  <a:srgbClr val="111E38"/>
                </a:solidFill>
                <a:latin typeface="Arial"/>
              </a:rPr>
              <a:t>impone</a:t>
            </a:r>
            <a:r>
              <a:rPr sz="1400" b="0" i="0" dirty="0">
                <a:solidFill>
                  <a:srgbClr val="111E38"/>
                </a:solidFill>
                <a:latin typeface="Arial"/>
              </a:rPr>
              <a:t> un </a:t>
            </a:r>
            <a:r>
              <a:rPr sz="1400" b="0" i="0" dirty="0" err="1">
                <a:solidFill>
                  <a:srgbClr val="111E38"/>
                </a:solidFill>
                <a:latin typeface="Arial"/>
              </a:rPr>
              <a:t>severo</a:t>
            </a:r>
            <a:r>
              <a:rPr sz="1400" b="0" i="0" dirty="0">
                <a:solidFill>
                  <a:srgbClr val="111E38"/>
                </a:solidFill>
                <a:latin typeface="Arial"/>
              </a:rPr>
              <a:t> </a:t>
            </a:r>
            <a:r>
              <a:rPr sz="1400" b="0" i="0" dirty="0" err="1">
                <a:solidFill>
                  <a:srgbClr val="111E38"/>
                </a:solidFill>
                <a:latin typeface="Arial"/>
              </a:rPr>
              <a:t>rigore</a:t>
            </a:r>
            <a:r>
              <a:rPr sz="1400" b="0" i="0" dirty="0">
                <a:solidFill>
                  <a:srgbClr val="111E38"/>
                </a:solidFill>
                <a:latin typeface="Arial"/>
              </a:rPr>
              <a:t> </a:t>
            </a:r>
            <a:r>
              <a:rPr sz="1400" b="0" i="0" dirty="0" err="1">
                <a:solidFill>
                  <a:srgbClr val="111E38"/>
                </a:solidFill>
                <a:latin typeface="Arial"/>
              </a:rPr>
              <a:t>metodologico</a:t>
            </a:r>
            <a:r>
              <a:rPr sz="1400" b="0" i="0" dirty="0">
                <a:solidFill>
                  <a:srgbClr val="111E38"/>
                </a:solidFill>
                <a:latin typeface="Arial"/>
              </a:rPr>
              <a:t>. Per </a:t>
            </a:r>
            <a:r>
              <a:rPr sz="1400" b="0" i="0" dirty="0" err="1">
                <a:solidFill>
                  <a:srgbClr val="111E38"/>
                </a:solidFill>
                <a:latin typeface="Arial"/>
              </a:rPr>
              <a:t>essere</a:t>
            </a:r>
            <a:r>
              <a:rPr sz="1400" b="0" i="0" dirty="0">
                <a:solidFill>
                  <a:srgbClr val="111E38"/>
                </a:solidFill>
                <a:latin typeface="Arial"/>
              </a:rPr>
              <a:t> </a:t>
            </a:r>
            <a:r>
              <a:rPr sz="1400" b="0" i="0" dirty="0" err="1">
                <a:solidFill>
                  <a:srgbClr val="111E38"/>
                </a:solidFill>
                <a:latin typeface="Arial"/>
              </a:rPr>
              <a:t>classificati</a:t>
            </a:r>
            <a:r>
              <a:rPr sz="1400" b="0" i="0" dirty="0">
                <a:solidFill>
                  <a:srgbClr val="111E38"/>
                </a:solidFill>
                <a:latin typeface="Arial"/>
              </a:rPr>
              <a:t> come </a:t>
            </a:r>
            <a:r>
              <a:rPr sz="1400" b="0" i="0" dirty="0" err="1">
                <a:solidFill>
                  <a:srgbClr val="111E38"/>
                </a:solidFill>
                <a:latin typeface="Arial"/>
              </a:rPr>
              <a:t>Centri</a:t>
            </a:r>
            <a:r>
              <a:rPr sz="1400" b="0" i="0" dirty="0">
                <a:solidFill>
                  <a:srgbClr val="111E38"/>
                </a:solidFill>
                <a:latin typeface="Arial"/>
              </a:rPr>
              <a:t> HUB, le </a:t>
            </a:r>
            <a:r>
              <a:rPr sz="1400" b="0" i="0" dirty="0" err="1">
                <a:solidFill>
                  <a:srgbClr val="111E38"/>
                </a:solidFill>
                <a:latin typeface="Arial"/>
              </a:rPr>
              <a:t>strutture</a:t>
            </a:r>
            <a:r>
              <a:rPr sz="1400" b="0" i="0" dirty="0">
                <a:solidFill>
                  <a:srgbClr val="111E38"/>
                </a:solidFill>
                <a:latin typeface="Arial"/>
              </a:rPr>
              <a:t> </a:t>
            </a:r>
            <a:r>
              <a:rPr sz="1400" b="0" i="0" dirty="0" err="1">
                <a:solidFill>
                  <a:srgbClr val="111E38"/>
                </a:solidFill>
                <a:latin typeface="Arial"/>
              </a:rPr>
              <a:t>siciliane</a:t>
            </a:r>
            <a:r>
              <a:rPr sz="1400" b="0" i="0" dirty="0">
                <a:solidFill>
                  <a:srgbClr val="111E38"/>
                </a:solidFill>
                <a:latin typeface="Arial"/>
              </a:rPr>
              <a:t> </a:t>
            </a:r>
            <a:r>
              <a:rPr sz="1400" b="0" i="0" dirty="0" err="1">
                <a:solidFill>
                  <a:srgbClr val="111E38"/>
                </a:solidFill>
                <a:latin typeface="Arial"/>
              </a:rPr>
              <a:t>devono</a:t>
            </a:r>
            <a:r>
              <a:rPr sz="1400" b="0" i="0" dirty="0">
                <a:solidFill>
                  <a:srgbClr val="111E38"/>
                </a:solidFill>
                <a:latin typeface="Arial"/>
              </a:rPr>
              <a:t> </a:t>
            </a:r>
            <a:r>
              <a:rPr sz="1400" b="0" i="0" dirty="0" err="1">
                <a:solidFill>
                  <a:srgbClr val="111E38"/>
                </a:solidFill>
                <a:latin typeface="Arial"/>
              </a:rPr>
              <a:t>disporre</a:t>
            </a:r>
            <a:r>
              <a:rPr sz="1400" b="0" i="0" dirty="0">
                <a:solidFill>
                  <a:srgbClr val="111E38"/>
                </a:solidFill>
                <a:latin typeface="Arial"/>
              </a:rPr>
              <a:t> </a:t>
            </a:r>
            <a:r>
              <a:rPr sz="1400" b="0" i="0" dirty="0" err="1">
                <a:solidFill>
                  <a:srgbClr val="111E38"/>
                </a:solidFill>
                <a:latin typeface="Arial"/>
              </a:rPr>
              <a:t>all'interno</a:t>
            </a:r>
            <a:r>
              <a:rPr sz="1400" b="0" i="0" dirty="0">
                <a:solidFill>
                  <a:srgbClr val="111E38"/>
                </a:solidFill>
                <a:latin typeface="Arial"/>
              </a:rPr>
              <a:t> </a:t>
            </a:r>
            <a:r>
              <a:rPr sz="1400" b="0" i="0" dirty="0" err="1">
                <a:solidFill>
                  <a:srgbClr val="111E38"/>
                </a:solidFill>
                <a:latin typeface="Arial"/>
              </a:rPr>
              <a:t>dello</a:t>
            </a:r>
            <a:r>
              <a:rPr sz="1400" b="0" i="0" dirty="0">
                <a:solidFill>
                  <a:srgbClr val="111E38"/>
                </a:solidFill>
                <a:latin typeface="Arial"/>
              </a:rPr>
              <a:t> </a:t>
            </a:r>
            <a:r>
              <a:rPr sz="1400" b="0" i="0" dirty="0" err="1">
                <a:solidFill>
                  <a:srgbClr val="111E38"/>
                </a:solidFill>
                <a:latin typeface="Arial"/>
              </a:rPr>
              <a:t>stesso</a:t>
            </a:r>
            <a:r>
              <a:rPr sz="1400" b="0" i="0" dirty="0">
                <a:solidFill>
                  <a:srgbClr val="111E38"/>
                </a:solidFill>
                <a:latin typeface="Arial"/>
              </a:rPr>
              <a:t> presidio di:</a:t>
            </a:r>
          </a:p>
          <a:p>
            <a:pPr algn="l">
              <a:spcBef>
                <a:spcPts val="0"/>
              </a:spcBef>
              <a:spcAft>
                <a:spcPts val="600"/>
              </a:spcAft>
            </a:pPr>
            <a:r>
              <a:rPr sz="1400" b="1" i="0" dirty="0">
                <a:solidFill>
                  <a:srgbClr val="0D7A80"/>
                </a:solidFill>
                <a:latin typeface="Arial"/>
              </a:rPr>
              <a:t>▪  </a:t>
            </a:r>
            <a:r>
              <a:rPr sz="1400" b="1" i="0" dirty="0" err="1">
                <a:solidFill>
                  <a:srgbClr val="0D7A80"/>
                </a:solidFill>
                <a:latin typeface="Arial"/>
              </a:rPr>
              <a:t>Terapia</a:t>
            </a:r>
            <a:r>
              <a:rPr sz="1400" b="1" i="0" dirty="0">
                <a:solidFill>
                  <a:srgbClr val="0D7A80"/>
                </a:solidFill>
                <a:latin typeface="Arial"/>
              </a:rPr>
              <a:t> </a:t>
            </a:r>
            <a:r>
              <a:rPr sz="1400" b="1" i="0" dirty="0" err="1">
                <a:solidFill>
                  <a:srgbClr val="0D7A80"/>
                </a:solidFill>
                <a:latin typeface="Arial"/>
              </a:rPr>
              <a:t>Intensiva</a:t>
            </a:r>
            <a:r>
              <a:rPr sz="1400" b="1" i="0" dirty="0">
                <a:solidFill>
                  <a:srgbClr val="0D7A80"/>
                </a:solidFill>
                <a:latin typeface="Arial"/>
              </a:rPr>
              <a:t> e </a:t>
            </a:r>
            <a:r>
              <a:rPr sz="1400" b="1" i="0" dirty="0" err="1">
                <a:solidFill>
                  <a:srgbClr val="0D7A80"/>
                </a:solidFill>
                <a:latin typeface="Arial"/>
              </a:rPr>
              <a:t>Rianimazione</a:t>
            </a:r>
            <a:r>
              <a:rPr sz="1400" b="1" i="0" dirty="0">
                <a:solidFill>
                  <a:srgbClr val="0D7A80"/>
                </a:solidFill>
                <a:latin typeface="Arial"/>
              </a:rPr>
              <a:t> h24</a:t>
            </a:r>
          </a:p>
          <a:p>
            <a:pPr algn="l">
              <a:spcBef>
                <a:spcPts val="0"/>
              </a:spcBef>
              <a:spcAft>
                <a:spcPts val="600"/>
              </a:spcAft>
            </a:pPr>
            <a:r>
              <a:rPr sz="1400" b="1" i="0" dirty="0">
                <a:solidFill>
                  <a:srgbClr val="0D7A80"/>
                </a:solidFill>
                <a:latin typeface="Arial"/>
              </a:rPr>
              <a:t>▪  </a:t>
            </a:r>
            <a:r>
              <a:rPr sz="1400" b="1" i="0" dirty="0" err="1">
                <a:solidFill>
                  <a:srgbClr val="0D7A80"/>
                </a:solidFill>
                <a:latin typeface="Arial"/>
              </a:rPr>
              <a:t>Servizio</a:t>
            </a:r>
            <a:r>
              <a:rPr sz="1400" b="1" i="0" dirty="0">
                <a:solidFill>
                  <a:srgbClr val="0D7A80"/>
                </a:solidFill>
                <a:latin typeface="Arial"/>
              </a:rPr>
              <a:t> di </a:t>
            </a:r>
            <a:r>
              <a:rPr sz="1400" b="1" i="0" dirty="0" err="1">
                <a:solidFill>
                  <a:srgbClr val="0D7A80"/>
                </a:solidFill>
                <a:latin typeface="Arial"/>
              </a:rPr>
              <a:t>Endoscopia</a:t>
            </a:r>
            <a:r>
              <a:rPr sz="1400" b="1" i="0" dirty="0">
                <a:solidFill>
                  <a:srgbClr val="0D7A80"/>
                </a:solidFill>
                <a:latin typeface="Arial"/>
              </a:rPr>
              <a:t> </a:t>
            </a:r>
            <a:r>
              <a:rPr sz="1400" b="1" i="0" dirty="0" err="1">
                <a:solidFill>
                  <a:srgbClr val="0D7A80"/>
                </a:solidFill>
                <a:latin typeface="Arial"/>
              </a:rPr>
              <a:t>digestiva</a:t>
            </a:r>
            <a:r>
              <a:rPr sz="1400" b="1" i="0" dirty="0">
                <a:solidFill>
                  <a:srgbClr val="0D7A80"/>
                </a:solidFill>
                <a:latin typeface="Arial"/>
              </a:rPr>
              <a:t> </a:t>
            </a:r>
            <a:r>
              <a:rPr sz="1400" b="1" i="0" dirty="0" err="1">
                <a:solidFill>
                  <a:srgbClr val="0D7A80"/>
                </a:solidFill>
                <a:latin typeface="Arial"/>
              </a:rPr>
              <a:t>interventistica</a:t>
            </a:r>
            <a:endParaRPr sz="1400" b="1" i="0" dirty="0">
              <a:solidFill>
                <a:srgbClr val="0D7A80"/>
              </a:solidFill>
              <a:latin typeface="Arial"/>
            </a:endParaRPr>
          </a:p>
          <a:p>
            <a:pPr algn="l">
              <a:spcBef>
                <a:spcPts val="0"/>
              </a:spcBef>
              <a:spcAft>
                <a:spcPts val="600"/>
              </a:spcAft>
            </a:pPr>
            <a:r>
              <a:rPr sz="1400" b="1" i="0" dirty="0">
                <a:solidFill>
                  <a:srgbClr val="0D7A80"/>
                </a:solidFill>
                <a:latin typeface="Arial"/>
              </a:rPr>
              <a:t>▪  </a:t>
            </a:r>
            <a:r>
              <a:rPr sz="1400" b="1" i="0" dirty="0" err="1">
                <a:solidFill>
                  <a:srgbClr val="0D7A80"/>
                </a:solidFill>
                <a:latin typeface="Arial"/>
              </a:rPr>
              <a:t>Radiologia</a:t>
            </a:r>
            <a:r>
              <a:rPr sz="1400" b="1" i="0" dirty="0">
                <a:solidFill>
                  <a:srgbClr val="0D7A80"/>
                </a:solidFill>
                <a:latin typeface="Arial"/>
              </a:rPr>
              <a:t> </a:t>
            </a:r>
            <a:r>
              <a:rPr sz="1400" b="1" i="0" dirty="0" err="1">
                <a:solidFill>
                  <a:srgbClr val="0D7A80"/>
                </a:solidFill>
                <a:latin typeface="Arial"/>
              </a:rPr>
              <a:t>interventistica</a:t>
            </a:r>
            <a:r>
              <a:rPr sz="1400" b="1" i="0" dirty="0">
                <a:solidFill>
                  <a:srgbClr val="0D7A80"/>
                </a:solidFill>
                <a:latin typeface="Arial"/>
              </a:rPr>
              <a:t> </a:t>
            </a:r>
            <a:r>
              <a:rPr sz="1400" b="1" i="0" dirty="0" err="1">
                <a:solidFill>
                  <a:srgbClr val="0D7A80"/>
                </a:solidFill>
                <a:latin typeface="Arial"/>
              </a:rPr>
              <a:t>attiva</a:t>
            </a:r>
            <a:endParaRPr sz="1400" b="1" i="0" dirty="0">
              <a:solidFill>
                <a:srgbClr val="0D7A80"/>
              </a:solidFill>
              <a:latin typeface="Arial"/>
            </a:endParaRPr>
          </a:p>
          <a:p>
            <a:pPr algn="l">
              <a:spcBef>
                <a:spcPts val="0"/>
              </a:spcBef>
              <a:spcAft>
                <a:spcPts val="600"/>
              </a:spcAft>
            </a:pPr>
            <a:r>
              <a:rPr sz="1400" b="1" i="0" dirty="0">
                <a:solidFill>
                  <a:srgbClr val="0D7A80"/>
                </a:solidFill>
                <a:latin typeface="Arial"/>
              </a:rPr>
              <a:t>▪  </a:t>
            </a:r>
            <a:r>
              <a:rPr sz="1400" b="1" i="0" dirty="0" err="1">
                <a:solidFill>
                  <a:srgbClr val="0D7A80"/>
                </a:solidFill>
                <a:latin typeface="Arial"/>
              </a:rPr>
              <a:t>Volumi</a:t>
            </a:r>
            <a:r>
              <a:rPr sz="1400" b="1" i="0" dirty="0">
                <a:solidFill>
                  <a:srgbClr val="0D7A80"/>
                </a:solidFill>
                <a:latin typeface="Arial"/>
              </a:rPr>
              <a:t> </a:t>
            </a:r>
            <a:r>
              <a:rPr sz="1400" b="1" i="0" dirty="0" err="1">
                <a:solidFill>
                  <a:srgbClr val="0D7A80"/>
                </a:solidFill>
                <a:latin typeface="Arial"/>
              </a:rPr>
              <a:t>procedurali</a:t>
            </a:r>
            <a:r>
              <a:rPr sz="1400" b="1" i="0" dirty="0">
                <a:solidFill>
                  <a:srgbClr val="0D7A80"/>
                </a:solidFill>
                <a:latin typeface="Arial"/>
              </a:rPr>
              <a:t> </a:t>
            </a:r>
            <a:r>
              <a:rPr sz="1400" b="1" i="0" dirty="0" err="1">
                <a:solidFill>
                  <a:srgbClr val="0D7A80"/>
                </a:solidFill>
                <a:latin typeface="Arial"/>
              </a:rPr>
              <a:t>elevati</a:t>
            </a:r>
            <a:r>
              <a:rPr sz="1400" b="1" i="0" dirty="0">
                <a:solidFill>
                  <a:srgbClr val="0D7A80"/>
                </a:solidFill>
                <a:latin typeface="Arial"/>
              </a:rPr>
              <a:t> (standard SICOB)</a:t>
            </a:r>
          </a:p>
          <a:p>
            <a:pPr algn="l">
              <a:spcBef>
                <a:spcPts val="0"/>
              </a:spcBef>
              <a:spcAft>
                <a:spcPts val="600"/>
              </a:spcAft>
            </a:pPr>
            <a:r>
              <a:rPr sz="1400" b="1" i="0" dirty="0">
                <a:solidFill>
                  <a:srgbClr val="0D7A80"/>
                </a:solidFill>
                <a:latin typeface="Arial"/>
              </a:rPr>
              <a:t>▪  Team </a:t>
            </a:r>
            <a:r>
              <a:rPr sz="1400" b="1" i="0" dirty="0" err="1">
                <a:solidFill>
                  <a:srgbClr val="0D7A80"/>
                </a:solidFill>
                <a:latin typeface="Arial"/>
              </a:rPr>
              <a:t>multidisciplinare</a:t>
            </a:r>
            <a:r>
              <a:rPr sz="1400" b="1" i="0" dirty="0">
                <a:solidFill>
                  <a:srgbClr val="0D7A80"/>
                </a:solidFill>
                <a:latin typeface="Arial"/>
              </a:rPr>
              <a:t> </a:t>
            </a:r>
            <a:r>
              <a:rPr sz="1400" b="1" i="0" dirty="0" err="1">
                <a:solidFill>
                  <a:srgbClr val="0D7A80"/>
                </a:solidFill>
                <a:latin typeface="Arial"/>
              </a:rPr>
              <a:t>formalizzato</a:t>
            </a:r>
            <a:r>
              <a:rPr sz="1400" b="1" i="0" dirty="0">
                <a:solidFill>
                  <a:srgbClr val="0D7A80"/>
                </a:solidFill>
                <a:latin typeface="Arial"/>
              </a:rPr>
              <a:t> (</a:t>
            </a:r>
            <a:r>
              <a:rPr sz="1400" b="1" i="0" dirty="0" err="1">
                <a:solidFill>
                  <a:srgbClr val="0D7A80"/>
                </a:solidFill>
                <a:latin typeface="Arial"/>
              </a:rPr>
              <a:t>chirurgo</a:t>
            </a:r>
            <a:r>
              <a:rPr sz="1400" b="1" i="0" dirty="0">
                <a:solidFill>
                  <a:srgbClr val="0D7A80"/>
                </a:solidFill>
                <a:latin typeface="Arial"/>
              </a:rPr>
              <a:t>, </a:t>
            </a:r>
            <a:r>
              <a:rPr sz="1400" b="1" i="0" dirty="0" err="1">
                <a:solidFill>
                  <a:srgbClr val="0D7A80"/>
                </a:solidFill>
                <a:latin typeface="Arial"/>
              </a:rPr>
              <a:t>nutrizionista</a:t>
            </a:r>
            <a:r>
              <a:rPr sz="1400" b="1" i="0" dirty="0">
                <a:solidFill>
                  <a:srgbClr val="0D7A80"/>
                </a:solidFill>
                <a:latin typeface="Arial"/>
              </a:rPr>
              <a:t>, </a:t>
            </a:r>
            <a:r>
              <a:rPr sz="1400" b="1" i="0" dirty="0" err="1">
                <a:solidFill>
                  <a:srgbClr val="0D7A80"/>
                </a:solidFill>
                <a:latin typeface="Arial"/>
              </a:rPr>
              <a:t>psicologo</a:t>
            </a:r>
            <a:r>
              <a:rPr sz="1400" b="1" i="0" dirty="0">
                <a:solidFill>
                  <a:srgbClr val="0D7A80"/>
                </a:solidFill>
                <a:latin typeface="Arial"/>
              </a:rPr>
              <a:t>)</a:t>
            </a:r>
          </a:p>
        </p:txBody>
      </p:sp>
      <p:pic>
        <p:nvPicPr>
          <p:cNvPr id="7" name="Immagine 6"/>
          <p:cNvPicPr>
            <a:picLocks noChangeAspect="1"/>
          </p:cNvPicPr>
          <p:nvPr/>
        </p:nvPicPr>
        <p:blipFill>
          <a:blip r:embed="rId2"/>
          <a:stretch>
            <a:fillRect/>
          </a:stretch>
        </p:blipFill>
        <p:spPr>
          <a:xfrm>
            <a:off x="10754680" y="12700"/>
            <a:ext cx="1437320" cy="1280160"/>
          </a:xfrm>
          <a:prstGeom prst="rect">
            <a:avLst/>
          </a:prstGeom>
        </p:spPr>
      </p:pic>
      <p:pic>
        <p:nvPicPr>
          <p:cNvPr id="1026" name="Picture 2" descr="ospedale hu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417638"/>
            <a:ext cx="5592082" cy="50847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AutoShape 2"/>
          <p:cNvSpPr/>
          <p:nvPr/>
        </p:nvSpPr>
        <p:spPr>
          <a:xfrm>
            <a:off x="207360" y="-144360"/>
            <a:ext cx="406080" cy="30456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a:lnSpc>
                <a:spcPct val="100000"/>
              </a:lnSpc>
            </a:pPr>
            <a:endParaRPr lang="it-IT" sz="1800" b="0" strike="noStrike" spc="-1">
              <a:solidFill>
                <a:srgbClr val="000000"/>
              </a:solidFill>
              <a:latin typeface="Gill Sans MT"/>
            </a:endParaRPr>
          </a:p>
        </p:txBody>
      </p:sp>
      <p:pic>
        <p:nvPicPr>
          <p:cNvPr id="557" name="Segnaposto contenuto 4" descr="Mappa Paesitalia - Immagini vettoriali stock e altre immagini di Italia -  Italia, Carta geografica, Vettoriale - iStock"/>
          <p:cNvPicPr/>
          <p:nvPr/>
        </p:nvPicPr>
        <p:blipFill>
          <a:blip r:embed="rId2"/>
          <a:stretch/>
        </p:blipFill>
        <p:spPr>
          <a:xfrm>
            <a:off x="762120" y="1357200"/>
            <a:ext cx="6286320" cy="4571640"/>
          </a:xfrm>
          <a:prstGeom prst="rect">
            <a:avLst/>
          </a:prstGeom>
          <a:ln w="9525">
            <a:noFill/>
          </a:ln>
        </p:spPr>
      </p:pic>
      <p:sp>
        <p:nvSpPr>
          <p:cNvPr id="558" name="Freccia in su 5"/>
          <p:cNvSpPr/>
          <p:nvPr/>
        </p:nvSpPr>
        <p:spPr>
          <a:xfrm>
            <a:off x="2571840" y="2357280"/>
            <a:ext cx="1238040" cy="2857320"/>
          </a:xfrm>
          <a:prstGeom prst="upArrow">
            <a:avLst>
              <a:gd name="adj1" fmla="val 50000"/>
              <a:gd name="adj2" fmla="val 50000"/>
            </a:avLst>
          </a:prstGeom>
          <a:solidFill>
            <a:srgbClr val="3494BA"/>
          </a:solidFill>
          <a:ln cap="rnd">
            <a:solidFill>
              <a:srgbClr val="266D89"/>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it-IT" sz="1800" b="0" strike="noStrike" spc="-1">
              <a:solidFill>
                <a:schemeClr val="lt1"/>
              </a:solidFill>
              <a:latin typeface="Gill Sans MT"/>
            </a:endParaRPr>
          </a:p>
        </p:txBody>
      </p:sp>
      <p:sp>
        <p:nvSpPr>
          <p:cNvPr id="559" name="CasellaDiTesto 6"/>
          <p:cNvSpPr/>
          <p:nvPr/>
        </p:nvSpPr>
        <p:spPr>
          <a:xfrm>
            <a:off x="6238980" y="1819398"/>
            <a:ext cx="4952520" cy="1075764"/>
          </a:xfrm>
          <a:prstGeom prst="rect">
            <a:avLst/>
          </a:prstGeom>
          <a:noFill/>
          <a:ln w="57150">
            <a:solidFill>
              <a:srgbClr val="FF0000"/>
            </a:solid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it-IT" sz="3200" b="0" strike="noStrike" spc="-1" dirty="0">
                <a:solidFill>
                  <a:srgbClr val="000000"/>
                </a:solidFill>
                <a:latin typeface="Gill Sans MT"/>
              </a:rPr>
              <a:t>DRG 288: interventi per obesità</a:t>
            </a:r>
            <a:endParaRPr lang="it-IT" sz="3200" b="0" strike="noStrike" spc="-1" dirty="0">
              <a:solidFill>
                <a:srgbClr val="000000"/>
              </a:solidFill>
              <a:latin typeface="Arial"/>
            </a:endParaRPr>
          </a:p>
        </p:txBody>
      </p:sp>
      <p:pic>
        <p:nvPicPr>
          <p:cNvPr id="560" name="Immagine 8" descr="Inseguimento Della Polizia In Stile Cartone Animato Dopo La Fuga Dalla  Prigione Di Un Poliziotto Di Polizia Evaso Vettore, Rinforzo, Poliziotto,  Fuga Di Prigione PNG e Vector per il download gratuito"/>
          <p:cNvPicPr/>
          <p:nvPr/>
        </p:nvPicPr>
        <p:blipFill>
          <a:blip r:embed="rId3"/>
          <a:stretch/>
        </p:blipFill>
        <p:spPr>
          <a:xfrm>
            <a:off x="6667560" y="4429080"/>
            <a:ext cx="4095360" cy="1391040"/>
          </a:xfrm>
          <a:prstGeom prst="rect">
            <a:avLst/>
          </a:prstGeom>
          <a:ln w="9525">
            <a:noFill/>
          </a:ln>
        </p:spPr>
      </p:pic>
      <p:pic>
        <p:nvPicPr>
          <p:cNvPr id="561" name="Picture 5"/>
          <p:cNvPicPr/>
          <p:nvPr/>
        </p:nvPicPr>
        <p:blipFill>
          <a:blip r:embed="rId4"/>
          <a:stretch/>
        </p:blipFill>
        <p:spPr>
          <a:xfrm>
            <a:off x="10438211" y="0"/>
            <a:ext cx="1753789" cy="1064029"/>
          </a:xfrm>
          <a:prstGeom prst="rect">
            <a:avLst/>
          </a:prstGeom>
          <a:ln w="9525">
            <a:noFill/>
          </a:ln>
        </p:spPr>
      </p:pic>
    </p:spTree>
    <p:extLst>
      <p:ext uri="{BB962C8B-B14F-4D97-AF65-F5344CB8AC3E}">
        <p14:creationId xmlns:p14="http://schemas.microsoft.com/office/powerpoint/2010/main" val="2945870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p:cNvSpPr txBox="1"/>
          <p:nvPr/>
        </p:nvSpPr>
        <p:spPr>
          <a:xfrm>
            <a:off x="887185" y="702129"/>
            <a:ext cx="10700657" cy="830997"/>
          </a:xfrm>
          <a:prstGeom prst="rect">
            <a:avLst/>
          </a:prstGeom>
          <a:noFill/>
        </p:spPr>
        <p:txBody>
          <a:bodyPr wrap="square" rtlCol="0">
            <a:spAutoFit/>
          </a:bodyPr>
          <a:lstStyle/>
          <a:p>
            <a:pPr algn="ctr"/>
            <a:r>
              <a:rPr lang="it-IT" sz="4800" b="1" dirty="0" smtClean="0"/>
              <a:t>MOBILITA’ SANITARIA: PERCHE’?</a:t>
            </a:r>
            <a:endParaRPr lang="it-IT" sz="4800" b="1" dirty="0"/>
          </a:p>
        </p:txBody>
      </p:sp>
    </p:spTree>
    <p:extLst>
      <p:ext uri="{BB962C8B-B14F-4D97-AF65-F5344CB8AC3E}">
        <p14:creationId xmlns:p14="http://schemas.microsoft.com/office/powerpoint/2010/main" val="35427682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277295" cy="1143000"/>
          </a:xfrm>
        </p:spPr>
        <p:txBody>
          <a:bodyPr wrap="square"/>
          <a:lstStyle/>
          <a:p>
            <a:pPr algn="l">
              <a:spcBef>
                <a:spcPts val="0"/>
              </a:spcBef>
              <a:spcAft>
                <a:spcPts val="0"/>
              </a:spcAft>
            </a:pPr>
            <a:r>
              <a:rPr sz="2400" b="1" dirty="0">
                <a:solidFill>
                  <a:srgbClr val="111E38"/>
                </a:solidFill>
                <a:latin typeface="Georgia"/>
              </a:rPr>
              <a:t>Il </a:t>
            </a:r>
            <a:r>
              <a:rPr sz="2400" b="1">
                <a:solidFill>
                  <a:srgbClr val="111E38"/>
                </a:solidFill>
                <a:latin typeface="Georgia"/>
              </a:rPr>
              <a:t>DRG </a:t>
            </a:r>
            <a:r>
              <a:rPr sz="2400" b="1" smtClean="0">
                <a:solidFill>
                  <a:srgbClr val="111E38"/>
                </a:solidFill>
                <a:latin typeface="Georgia"/>
              </a:rPr>
              <a:t>288</a:t>
            </a:r>
            <a:r>
              <a:rPr lang="it-IT" sz="2400" b="1" dirty="0" smtClean="0">
                <a:solidFill>
                  <a:srgbClr val="111E38"/>
                </a:solidFill>
                <a:latin typeface="Georgia"/>
              </a:rPr>
              <a:t>: un rimborso che </a:t>
            </a:r>
            <a:r>
              <a:rPr sz="2400" b="1" smtClean="0">
                <a:solidFill>
                  <a:srgbClr val="111E38"/>
                </a:solidFill>
                <a:latin typeface="Georgia"/>
              </a:rPr>
              <a:t>rende </a:t>
            </a:r>
            <a:r>
              <a:rPr sz="2400" b="1" dirty="0">
                <a:solidFill>
                  <a:srgbClr val="111E38"/>
                </a:solidFill>
                <a:latin typeface="Georgia"/>
              </a:rPr>
              <a:t>la </a:t>
            </a:r>
            <a:r>
              <a:rPr sz="2400" b="1" dirty="0" err="1" smtClean="0">
                <a:solidFill>
                  <a:srgbClr val="111E38"/>
                </a:solidFill>
                <a:latin typeface="Georgia"/>
              </a:rPr>
              <a:t>chirurgia</a:t>
            </a:r>
            <a:r>
              <a:rPr lang="it-IT" sz="2400" b="1" dirty="0" smtClean="0">
                <a:solidFill>
                  <a:srgbClr val="111E38"/>
                </a:solidFill>
                <a:latin typeface="Georgia"/>
              </a:rPr>
              <a:t> </a:t>
            </a:r>
            <a:r>
              <a:rPr lang="it-IT" sz="2400" b="1" dirty="0" err="1" smtClean="0">
                <a:solidFill>
                  <a:srgbClr val="111E38"/>
                </a:solidFill>
                <a:latin typeface="Georgia"/>
              </a:rPr>
              <a:t>bariatrica</a:t>
            </a:r>
            <a:r>
              <a:rPr sz="2400" b="1" dirty="0" smtClean="0">
                <a:solidFill>
                  <a:srgbClr val="111E38"/>
                </a:solidFill>
                <a:latin typeface="Georgia"/>
              </a:rPr>
              <a:t> </a:t>
            </a:r>
            <a:r>
              <a:rPr sz="2400" b="1" dirty="0">
                <a:solidFill>
                  <a:srgbClr val="111E38"/>
                </a:solidFill>
                <a:latin typeface="Georgia"/>
              </a:rPr>
              <a:t>in </a:t>
            </a:r>
            <a:r>
              <a:rPr sz="2400" b="1" dirty="0" err="1">
                <a:solidFill>
                  <a:srgbClr val="111E38"/>
                </a:solidFill>
                <a:latin typeface="Georgia"/>
              </a:rPr>
              <a:t>perdita</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029200" cy="438912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920240"/>
            <a:ext cx="4480560" cy="3840480"/>
          </a:xfrm>
          <a:prstGeom prst="rect">
            <a:avLst/>
          </a:prstGeom>
          <a:noFill/>
        </p:spPr>
        <p:txBody>
          <a:bodyPr wrap="square" lIns="0" tIns="0" rIns="0" bIns="0">
            <a:spAutoFit/>
          </a:bodyPr>
          <a:lstStyle/>
          <a:p>
            <a:pPr algn="l">
              <a:spcBef>
                <a:spcPts val="0"/>
              </a:spcBef>
              <a:spcAft>
                <a:spcPts val="1500"/>
              </a:spcAft>
            </a:pPr>
            <a:r>
              <a:rPr sz="1600" b="1" i="0">
                <a:solidFill>
                  <a:srgbClr val="5A6578"/>
                </a:solidFill>
                <a:latin typeface="Georgia"/>
              </a:rPr>
              <a:t>IL PARAMETRO MINISTERIALE (2012)</a:t>
            </a:r>
          </a:p>
          <a:p>
            <a:pPr algn="l">
              <a:spcBef>
                <a:spcPts val="0"/>
              </a:spcBef>
              <a:spcAft>
                <a:spcPts val="1500"/>
              </a:spcAft>
            </a:pPr>
            <a:r>
              <a:rPr sz="1500" b="0" i="0">
                <a:solidFill>
                  <a:srgbClr val="111E38"/>
                </a:solidFill>
                <a:latin typeface="Arial"/>
              </a:rPr>
              <a:t>• Blocco Tariffario:</a:t>
            </a:r>
            <a:r>
              <a:t/>
            </a:r>
            <a:br/>
            <a:r>
              <a:rPr sz="1500" b="0" i="0">
                <a:solidFill>
                  <a:srgbClr val="111E38"/>
                </a:solidFill>
                <a:latin typeface="Arial"/>
              </a:rPr>
              <a:t>Il valore del DRG 288 è ancorato ai rimborsi stabiliti dal Decreto Ministeriale del 18 ottobre 2012.</a:t>
            </a:r>
          </a:p>
          <a:p>
            <a:pPr algn="l">
              <a:spcBef>
                <a:spcPts val="0"/>
              </a:spcBef>
              <a:spcAft>
                <a:spcPts val="400"/>
              </a:spcAft>
            </a:pPr>
            <a:r>
              <a:rPr sz="1500" b="0" i="0">
                <a:solidFill>
                  <a:srgbClr val="111E38"/>
                </a:solidFill>
                <a:latin typeface="Arial"/>
              </a:rPr>
              <a:t>• Anacronismo Clinico:</a:t>
            </a:r>
            <a:r>
              <a:t/>
            </a:r>
            <a:br/>
            <a:r>
              <a:rPr sz="1500" b="0" i="0">
                <a:solidFill>
                  <a:srgbClr val="111E38"/>
                </a:solidFill>
                <a:latin typeface="Arial"/>
              </a:rPr>
              <a:t>Concepito per un'epoca in cui la tecnologia chirurgica monouso, il monitoraggio intensivo e la gestione multidisciplinare non avevano la rilevanza e l'incidenza economica odierna.</a:t>
            </a:r>
          </a:p>
        </p:txBody>
      </p:sp>
      <p:sp>
        <p:nvSpPr>
          <p:cNvPr id="6" name="Rounded Rectangle 5"/>
          <p:cNvSpPr/>
          <p:nvPr/>
        </p:nvSpPr>
        <p:spPr>
          <a:xfrm>
            <a:off x="6217920" y="1645920"/>
            <a:ext cx="521208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92240" y="1920240"/>
            <a:ext cx="4663440" cy="3840480"/>
          </a:xfrm>
          <a:prstGeom prst="rect">
            <a:avLst/>
          </a:prstGeom>
          <a:noFill/>
        </p:spPr>
        <p:txBody>
          <a:bodyPr wrap="square" lIns="0" tIns="0" rIns="0" bIns="0">
            <a:spAutoFit/>
          </a:bodyPr>
          <a:lstStyle/>
          <a:p>
            <a:pPr algn="l">
              <a:spcBef>
                <a:spcPts val="0"/>
              </a:spcBef>
              <a:spcAft>
                <a:spcPts val="1500"/>
              </a:spcAft>
            </a:pPr>
            <a:r>
              <a:rPr sz="1600" b="1" i="0">
                <a:solidFill>
                  <a:srgbClr val="0D7A80"/>
                </a:solidFill>
                <a:latin typeface="Georgia"/>
              </a:rPr>
              <a:t>LA REALTÀ CHIRURGICA OGGI</a:t>
            </a:r>
          </a:p>
          <a:p>
            <a:pPr algn="l">
              <a:spcBef>
                <a:spcPts val="0"/>
              </a:spcBef>
              <a:spcAft>
                <a:spcPts val="1500"/>
              </a:spcAft>
            </a:pPr>
            <a:r>
              <a:rPr sz="1500" b="0" i="0">
                <a:solidFill>
                  <a:srgbClr val="FAFAF8"/>
                </a:solidFill>
                <a:latin typeface="Arial"/>
              </a:rPr>
              <a:t>• Sotto-Remunerazione Drammatica:</a:t>
            </a:r>
            <a:r>
              <a:t/>
            </a:r>
            <a:br/>
            <a:r>
              <a:rPr sz="1500" b="0" i="0">
                <a:solidFill>
                  <a:srgbClr val="FAFAF8"/>
                </a:solidFill>
                <a:latin typeface="Arial"/>
              </a:rPr>
              <a:t>La chirurgia bariatrica moderna si scontra con una rigida barriera economica che la trasforma in un'attività strutturalmente in perdita per le Aziende Ospedaliere pubbliche.</a:t>
            </a:r>
          </a:p>
          <a:p>
            <a:pPr algn="l">
              <a:spcBef>
                <a:spcPts val="0"/>
              </a:spcBef>
              <a:spcAft>
                <a:spcPts val="400"/>
              </a:spcAft>
            </a:pPr>
            <a:r>
              <a:rPr sz="1500" b="0" i="0">
                <a:solidFill>
                  <a:srgbClr val="FAFAF8"/>
                </a:solidFill>
                <a:latin typeface="Arial"/>
              </a:rPr>
              <a:t>• Deserti Assistenziali:</a:t>
            </a:r>
            <a:r>
              <a:t/>
            </a:r>
            <a:br/>
            <a:r>
              <a:rPr sz="1500" b="0" i="0">
                <a:solidFill>
                  <a:srgbClr val="FAFAF8"/>
                </a:solidFill>
                <a:latin typeface="Arial"/>
              </a:rPr>
              <a:t>Per arrestare le perdite di bilancio, molte direzioni sanitarie riducono o sospendono l'attività bariatrica, costringendo i pazienti ad emigrare verso il privato accreditato del Nord.</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sz="2400" b="1">
                <a:solidFill>
                  <a:srgbClr val="111E38"/>
                </a:solidFill>
                <a:latin typeface="Georgia"/>
              </a:rPr>
              <a:t>I rimborsi regionali del DRG </a:t>
            </a:r>
            <a:r>
              <a:rPr sz="2400" b="1" smtClean="0">
                <a:solidFill>
                  <a:srgbClr val="111E38"/>
                </a:solidFill>
                <a:latin typeface="Georgia"/>
              </a:rPr>
              <a:t>288</a:t>
            </a:r>
            <a:r>
              <a:rPr lang="it-IT" sz="2400" b="1" dirty="0" smtClean="0">
                <a:solidFill>
                  <a:srgbClr val="111E38"/>
                </a:solidFill>
                <a:latin typeface="Georgia"/>
              </a:rPr>
              <a:t> </a:t>
            </a:r>
            <a:endParaRPr sz="2400" b="1">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645920"/>
            <a:ext cx="4754880" cy="3654847"/>
          </a:xfrm>
          <a:prstGeom prst="rect">
            <a:avLst/>
          </a:prstGeom>
          <a:noFill/>
        </p:spPr>
        <p:txBody>
          <a:bodyPr wrap="square" lIns="0" tIns="0" rIns="0" bIns="0">
            <a:spAutoFit/>
          </a:bodyPr>
          <a:lstStyle/>
          <a:p>
            <a:pPr algn="l">
              <a:spcBef>
                <a:spcPts val="0"/>
              </a:spcBef>
              <a:spcAft>
                <a:spcPts val="1200"/>
              </a:spcAft>
            </a:pPr>
            <a:endParaRPr lang="it-IT" sz="2000" b="1" i="0" dirty="0" smtClean="0">
              <a:solidFill>
                <a:srgbClr val="0D7A80"/>
              </a:solidFill>
              <a:latin typeface="Georgia"/>
            </a:endParaRPr>
          </a:p>
          <a:p>
            <a:pPr algn="l">
              <a:spcBef>
                <a:spcPts val="0"/>
              </a:spcBef>
              <a:spcAft>
                <a:spcPts val="1200"/>
              </a:spcAft>
            </a:pPr>
            <a:endParaRPr lang="it-IT" sz="2000" b="1" dirty="0">
              <a:solidFill>
                <a:srgbClr val="0D7A80"/>
              </a:solidFill>
              <a:latin typeface="Georgia"/>
            </a:endParaRPr>
          </a:p>
          <a:p>
            <a:pPr algn="l">
              <a:spcBef>
                <a:spcPts val="0"/>
              </a:spcBef>
              <a:spcAft>
                <a:spcPts val="1200"/>
              </a:spcAft>
            </a:pPr>
            <a:r>
              <a:rPr sz="2000" b="1" i="0" dirty="0" err="1" smtClean="0">
                <a:solidFill>
                  <a:srgbClr val="0D7A80"/>
                </a:solidFill>
                <a:latin typeface="Georgia"/>
              </a:rPr>
              <a:t>Inequità</a:t>
            </a:r>
            <a:r>
              <a:rPr sz="2000" b="1" i="0" dirty="0" smtClean="0">
                <a:solidFill>
                  <a:srgbClr val="0D7A80"/>
                </a:solidFill>
                <a:latin typeface="Georgia"/>
              </a:rPr>
              <a:t> </a:t>
            </a:r>
            <a:r>
              <a:rPr sz="2000" b="1" i="0" dirty="0" err="1">
                <a:solidFill>
                  <a:srgbClr val="0D7A80"/>
                </a:solidFill>
                <a:latin typeface="Georgia"/>
              </a:rPr>
              <a:t>tariffaria</a:t>
            </a:r>
            <a:r>
              <a:rPr sz="2000" b="1" i="0" dirty="0">
                <a:solidFill>
                  <a:srgbClr val="0D7A80"/>
                </a:solidFill>
                <a:latin typeface="Georgia"/>
              </a:rPr>
              <a:t> </a:t>
            </a:r>
            <a:r>
              <a:rPr sz="2000" b="1" i="0" dirty="0" err="1">
                <a:solidFill>
                  <a:srgbClr val="0D7A80"/>
                </a:solidFill>
                <a:latin typeface="Georgia"/>
              </a:rPr>
              <a:t>territoriale</a:t>
            </a:r>
            <a:endParaRPr sz="2000" b="1" i="0" dirty="0">
              <a:solidFill>
                <a:srgbClr val="0D7A80"/>
              </a:solidFill>
              <a:latin typeface="Georgia"/>
            </a:endParaRPr>
          </a:p>
          <a:p>
            <a:pPr algn="l">
              <a:spcBef>
                <a:spcPts val="0"/>
              </a:spcBef>
              <a:spcAft>
                <a:spcPts val="1500"/>
              </a:spcAft>
            </a:pPr>
            <a:r>
              <a:rPr sz="1500" b="0" i="0" dirty="0">
                <a:solidFill>
                  <a:srgbClr val="111E38"/>
                </a:solidFill>
                <a:latin typeface="Arial"/>
              </a:rPr>
              <a:t>La </a:t>
            </a:r>
            <a:r>
              <a:rPr sz="1500" b="0" i="0" dirty="0" err="1">
                <a:solidFill>
                  <a:srgbClr val="111E38"/>
                </a:solidFill>
                <a:latin typeface="Arial"/>
              </a:rPr>
              <a:t>variabilità</a:t>
            </a:r>
            <a:r>
              <a:rPr sz="1500" b="0" i="0" dirty="0">
                <a:solidFill>
                  <a:srgbClr val="111E38"/>
                </a:solidFill>
                <a:latin typeface="Arial"/>
              </a:rPr>
              <a:t> del </a:t>
            </a:r>
            <a:r>
              <a:rPr sz="1500" b="0" i="0" dirty="0" err="1">
                <a:solidFill>
                  <a:srgbClr val="111E38"/>
                </a:solidFill>
                <a:latin typeface="Arial"/>
              </a:rPr>
              <a:t>rimborso</a:t>
            </a:r>
            <a:r>
              <a:rPr sz="1500" b="0" i="0" dirty="0">
                <a:solidFill>
                  <a:srgbClr val="111E38"/>
                </a:solidFill>
                <a:latin typeface="Arial"/>
              </a:rPr>
              <a:t> da </a:t>
            </a:r>
            <a:r>
              <a:rPr sz="1500" b="0" i="0" dirty="0" err="1">
                <a:solidFill>
                  <a:srgbClr val="111E38"/>
                </a:solidFill>
                <a:latin typeface="Arial"/>
              </a:rPr>
              <a:t>Regione</a:t>
            </a:r>
            <a:r>
              <a:rPr sz="1500" b="0" i="0" dirty="0">
                <a:solidFill>
                  <a:srgbClr val="111E38"/>
                </a:solidFill>
                <a:latin typeface="Arial"/>
              </a:rPr>
              <a:t> a </a:t>
            </a:r>
            <a:r>
              <a:rPr sz="1500" b="0" i="0" dirty="0" err="1">
                <a:solidFill>
                  <a:srgbClr val="111E38"/>
                </a:solidFill>
                <a:latin typeface="Arial"/>
              </a:rPr>
              <a:t>Regione</a:t>
            </a:r>
            <a:r>
              <a:rPr sz="1500" b="0" i="0" dirty="0">
                <a:solidFill>
                  <a:srgbClr val="111E38"/>
                </a:solidFill>
                <a:latin typeface="Arial"/>
              </a:rPr>
              <a:t> per la </a:t>
            </a:r>
            <a:r>
              <a:rPr sz="1500" b="0" i="0" dirty="0" err="1">
                <a:solidFill>
                  <a:srgbClr val="111E38"/>
                </a:solidFill>
                <a:latin typeface="Arial"/>
              </a:rPr>
              <a:t>stessa</a:t>
            </a:r>
            <a:r>
              <a:rPr sz="1500" b="0" i="0" dirty="0">
                <a:solidFill>
                  <a:srgbClr val="111E38"/>
                </a:solidFill>
                <a:latin typeface="Arial"/>
              </a:rPr>
              <a:t> </a:t>
            </a:r>
            <a:r>
              <a:rPr sz="1500" b="0" i="0" dirty="0" err="1">
                <a:solidFill>
                  <a:srgbClr val="111E38"/>
                </a:solidFill>
                <a:latin typeface="Arial"/>
              </a:rPr>
              <a:t>medesima</a:t>
            </a:r>
            <a:r>
              <a:rPr sz="1500" b="0" i="0" dirty="0">
                <a:solidFill>
                  <a:srgbClr val="111E38"/>
                </a:solidFill>
                <a:latin typeface="Arial"/>
              </a:rPr>
              <a:t> </a:t>
            </a:r>
            <a:r>
              <a:rPr sz="1500" b="0" i="0" dirty="0" err="1">
                <a:solidFill>
                  <a:srgbClr val="111E38"/>
                </a:solidFill>
                <a:latin typeface="Arial"/>
              </a:rPr>
              <a:t>prestazione</a:t>
            </a:r>
            <a:r>
              <a:rPr sz="1500" b="0" i="0" dirty="0">
                <a:solidFill>
                  <a:srgbClr val="111E38"/>
                </a:solidFill>
                <a:latin typeface="Arial"/>
              </a:rPr>
              <a:t> </a:t>
            </a:r>
            <a:r>
              <a:rPr sz="1500" b="0" i="0" dirty="0" err="1">
                <a:solidFill>
                  <a:srgbClr val="111E38"/>
                </a:solidFill>
                <a:latin typeface="Arial"/>
              </a:rPr>
              <a:t>chirurgica</a:t>
            </a:r>
            <a:r>
              <a:rPr sz="1500" b="0" i="0" dirty="0">
                <a:solidFill>
                  <a:srgbClr val="111E38"/>
                </a:solidFill>
                <a:latin typeface="Arial"/>
              </a:rPr>
              <a:t> (DRG 288) non ha </a:t>
            </a:r>
            <a:r>
              <a:rPr sz="1500" b="0" i="0" dirty="0" err="1">
                <a:solidFill>
                  <a:srgbClr val="111E38"/>
                </a:solidFill>
                <a:latin typeface="Arial"/>
              </a:rPr>
              <a:t>alcuna</a:t>
            </a:r>
            <a:r>
              <a:rPr sz="1500" b="0" i="0" dirty="0">
                <a:solidFill>
                  <a:srgbClr val="111E38"/>
                </a:solidFill>
                <a:latin typeface="Arial"/>
              </a:rPr>
              <a:t> </a:t>
            </a:r>
            <a:r>
              <a:rPr sz="1500" b="0" i="0" dirty="0" err="1">
                <a:solidFill>
                  <a:srgbClr val="111E38"/>
                </a:solidFill>
                <a:latin typeface="Arial"/>
              </a:rPr>
              <a:t>giustificazione</a:t>
            </a:r>
            <a:r>
              <a:rPr sz="1500" b="0" i="0" dirty="0">
                <a:solidFill>
                  <a:srgbClr val="111E38"/>
                </a:solidFill>
                <a:latin typeface="Arial"/>
              </a:rPr>
              <a:t> </a:t>
            </a:r>
            <a:r>
              <a:rPr sz="1500" b="0" i="0" dirty="0" err="1">
                <a:solidFill>
                  <a:srgbClr val="111E38"/>
                </a:solidFill>
                <a:latin typeface="Arial"/>
              </a:rPr>
              <a:t>clinica</a:t>
            </a:r>
            <a:r>
              <a:rPr sz="1500" b="0" i="0" dirty="0">
                <a:solidFill>
                  <a:srgbClr val="111E38"/>
                </a:solidFill>
                <a:latin typeface="Arial"/>
              </a:rPr>
              <a:t> </a:t>
            </a:r>
            <a:r>
              <a:rPr sz="1500" b="0" i="0" dirty="0" err="1">
                <a:solidFill>
                  <a:srgbClr val="111E38"/>
                </a:solidFill>
                <a:latin typeface="Arial"/>
              </a:rPr>
              <a:t>ed</a:t>
            </a:r>
            <a:r>
              <a:rPr sz="1500" b="0" i="0" dirty="0">
                <a:solidFill>
                  <a:srgbClr val="111E38"/>
                </a:solidFill>
                <a:latin typeface="Arial"/>
              </a:rPr>
              <a:t> </a:t>
            </a:r>
            <a:r>
              <a:rPr sz="1500" b="0" i="0" dirty="0" err="1">
                <a:solidFill>
                  <a:srgbClr val="111E38"/>
                </a:solidFill>
                <a:latin typeface="Arial"/>
              </a:rPr>
              <a:t>evidenzia</a:t>
            </a:r>
            <a:r>
              <a:rPr sz="1500" b="0" i="0" dirty="0">
                <a:solidFill>
                  <a:srgbClr val="111E38"/>
                </a:solidFill>
                <a:latin typeface="Arial"/>
              </a:rPr>
              <a:t> </a:t>
            </a:r>
            <a:r>
              <a:rPr sz="1500" b="0" i="0" dirty="0" err="1">
                <a:solidFill>
                  <a:srgbClr val="111E38"/>
                </a:solidFill>
                <a:latin typeface="Arial"/>
              </a:rPr>
              <a:t>il</a:t>
            </a:r>
            <a:r>
              <a:rPr sz="1500" b="0" i="0" dirty="0">
                <a:solidFill>
                  <a:srgbClr val="111E38"/>
                </a:solidFill>
                <a:latin typeface="Arial"/>
              </a:rPr>
              <a:t> </a:t>
            </a:r>
            <a:r>
              <a:rPr sz="1500" b="0" i="0" dirty="0" err="1">
                <a:solidFill>
                  <a:srgbClr val="111E38"/>
                </a:solidFill>
                <a:latin typeface="Arial"/>
              </a:rPr>
              <a:t>fallimento</a:t>
            </a:r>
            <a:r>
              <a:rPr sz="1500" b="0" i="0" dirty="0">
                <a:solidFill>
                  <a:srgbClr val="111E38"/>
                </a:solidFill>
                <a:latin typeface="Arial"/>
              </a:rPr>
              <a:t> </a:t>
            </a:r>
            <a:r>
              <a:rPr sz="1500" b="0" i="0" dirty="0" err="1">
                <a:solidFill>
                  <a:srgbClr val="111E38"/>
                </a:solidFill>
                <a:latin typeface="Arial"/>
              </a:rPr>
              <a:t>dei</a:t>
            </a:r>
            <a:r>
              <a:rPr sz="1500" b="0" i="0" dirty="0">
                <a:solidFill>
                  <a:srgbClr val="111E38"/>
                </a:solidFill>
                <a:latin typeface="Arial"/>
              </a:rPr>
              <a:t> </a:t>
            </a:r>
            <a:r>
              <a:rPr sz="1500" b="0" i="0" dirty="0" err="1">
                <a:solidFill>
                  <a:srgbClr val="111E38"/>
                </a:solidFill>
                <a:latin typeface="Arial"/>
              </a:rPr>
              <a:t>parametri</a:t>
            </a:r>
            <a:r>
              <a:rPr sz="1500" b="0" i="0" dirty="0">
                <a:solidFill>
                  <a:srgbClr val="111E38"/>
                </a:solidFill>
                <a:latin typeface="Arial"/>
              </a:rPr>
              <a:t> </a:t>
            </a:r>
            <a:r>
              <a:rPr sz="1500" b="0" i="0" dirty="0" err="1">
                <a:solidFill>
                  <a:srgbClr val="111E38"/>
                </a:solidFill>
                <a:latin typeface="Arial"/>
              </a:rPr>
              <a:t>nazionali</a:t>
            </a:r>
            <a:r>
              <a:rPr sz="1500" b="0" i="0" dirty="0">
                <a:solidFill>
                  <a:srgbClr val="111E38"/>
                </a:solidFill>
                <a:latin typeface="Arial"/>
              </a:rPr>
              <a:t>.</a:t>
            </a:r>
          </a:p>
          <a:p>
            <a:pPr algn="l">
              <a:spcBef>
                <a:spcPts val="0"/>
              </a:spcBef>
              <a:spcAft>
                <a:spcPts val="400"/>
              </a:spcAft>
            </a:pPr>
            <a:r>
              <a:rPr sz="1500" b="0" i="0" dirty="0">
                <a:solidFill>
                  <a:srgbClr val="111E38"/>
                </a:solidFill>
                <a:latin typeface="Arial"/>
              </a:rPr>
              <a:t>La </a:t>
            </a:r>
            <a:r>
              <a:rPr sz="1500" b="0" i="0" dirty="0" err="1">
                <a:solidFill>
                  <a:srgbClr val="111E38"/>
                </a:solidFill>
                <a:latin typeface="Arial"/>
              </a:rPr>
              <a:t>disparità</a:t>
            </a:r>
            <a:r>
              <a:rPr sz="1500" b="0" i="0" dirty="0">
                <a:solidFill>
                  <a:srgbClr val="111E38"/>
                </a:solidFill>
                <a:latin typeface="Arial"/>
              </a:rPr>
              <a:t> </a:t>
            </a:r>
            <a:r>
              <a:rPr sz="1500" b="0" i="0" dirty="0" err="1">
                <a:solidFill>
                  <a:srgbClr val="111E38"/>
                </a:solidFill>
                <a:latin typeface="Arial"/>
              </a:rPr>
              <a:t>economica</a:t>
            </a:r>
            <a:r>
              <a:rPr sz="1500" b="0" i="0" dirty="0">
                <a:solidFill>
                  <a:srgbClr val="111E38"/>
                </a:solidFill>
                <a:latin typeface="Arial"/>
              </a:rPr>
              <a:t> </a:t>
            </a:r>
            <a:r>
              <a:rPr sz="1500" b="0" i="0" dirty="0" err="1">
                <a:solidFill>
                  <a:srgbClr val="111E38"/>
                </a:solidFill>
                <a:latin typeface="Arial"/>
              </a:rPr>
              <a:t>crea</a:t>
            </a:r>
            <a:r>
              <a:rPr sz="1500" b="0" i="0" dirty="0">
                <a:solidFill>
                  <a:srgbClr val="111E38"/>
                </a:solidFill>
                <a:latin typeface="Arial"/>
              </a:rPr>
              <a:t> </a:t>
            </a:r>
            <a:r>
              <a:rPr sz="1500" b="0" i="0" dirty="0" err="1">
                <a:solidFill>
                  <a:srgbClr val="111E38"/>
                </a:solidFill>
                <a:latin typeface="Arial"/>
              </a:rPr>
              <a:t>una</a:t>
            </a:r>
            <a:r>
              <a:rPr sz="1500" b="0" i="0" dirty="0">
                <a:solidFill>
                  <a:srgbClr val="111E38"/>
                </a:solidFill>
                <a:latin typeface="Arial"/>
              </a:rPr>
              <a:t> </a:t>
            </a:r>
            <a:r>
              <a:rPr sz="1500" b="0" i="0" dirty="0" err="1">
                <a:solidFill>
                  <a:srgbClr val="111E38"/>
                </a:solidFill>
                <a:latin typeface="Arial"/>
              </a:rPr>
              <a:t>sperequazione</a:t>
            </a:r>
            <a:r>
              <a:rPr sz="1500" b="0" i="0" dirty="0">
                <a:solidFill>
                  <a:srgbClr val="111E38"/>
                </a:solidFill>
                <a:latin typeface="Arial"/>
              </a:rPr>
              <a:t> </a:t>
            </a:r>
            <a:r>
              <a:rPr sz="1500" b="0" i="0" dirty="0" err="1">
                <a:solidFill>
                  <a:srgbClr val="111E38"/>
                </a:solidFill>
                <a:latin typeface="Arial"/>
              </a:rPr>
              <a:t>inaccettabile</a:t>
            </a:r>
            <a:r>
              <a:rPr sz="1500" b="0" i="0" dirty="0">
                <a:solidFill>
                  <a:srgbClr val="111E38"/>
                </a:solidFill>
                <a:latin typeface="Arial"/>
              </a:rPr>
              <a:t> </a:t>
            </a:r>
            <a:r>
              <a:rPr sz="1500" b="0" i="0" dirty="0" err="1">
                <a:solidFill>
                  <a:srgbClr val="111E38"/>
                </a:solidFill>
                <a:latin typeface="Arial"/>
              </a:rPr>
              <a:t>tra</a:t>
            </a:r>
            <a:r>
              <a:rPr sz="1500" b="0" i="0" dirty="0">
                <a:solidFill>
                  <a:srgbClr val="111E38"/>
                </a:solidFill>
                <a:latin typeface="Arial"/>
              </a:rPr>
              <a:t> </a:t>
            </a:r>
            <a:r>
              <a:rPr sz="1500" b="0" i="0" dirty="0" err="1">
                <a:solidFill>
                  <a:srgbClr val="111E38"/>
                </a:solidFill>
                <a:latin typeface="Arial"/>
              </a:rPr>
              <a:t>Regioni</a:t>
            </a:r>
            <a:r>
              <a:rPr sz="1500" b="0" i="0" dirty="0">
                <a:solidFill>
                  <a:srgbClr val="111E38"/>
                </a:solidFill>
                <a:latin typeface="Arial"/>
              </a:rPr>
              <a:t> </a:t>
            </a:r>
            <a:r>
              <a:rPr sz="1500" b="0" i="0" dirty="0" err="1">
                <a:solidFill>
                  <a:srgbClr val="111E38"/>
                </a:solidFill>
                <a:latin typeface="Arial"/>
              </a:rPr>
              <a:t>ricche</a:t>
            </a:r>
            <a:r>
              <a:rPr sz="1500" b="0" i="0" dirty="0">
                <a:solidFill>
                  <a:srgbClr val="111E38"/>
                </a:solidFill>
                <a:latin typeface="Arial"/>
              </a:rPr>
              <a:t> (</a:t>
            </a:r>
            <a:r>
              <a:rPr sz="1500" b="0" i="0" dirty="0" err="1">
                <a:solidFill>
                  <a:srgbClr val="111E38"/>
                </a:solidFill>
                <a:latin typeface="Arial"/>
              </a:rPr>
              <a:t>che</a:t>
            </a:r>
            <a:r>
              <a:rPr sz="1500" b="0" i="0" dirty="0">
                <a:solidFill>
                  <a:srgbClr val="111E38"/>
                </a:solidFill>
                <a:latin typeface="Arial"/>
              </a:rPr>
              <a:t> </a:t>
            </a:r>
            <a:r>
              <a:rPr sz="1500" b="0" i="0" dirty="0" err="1">
                <a:solidFill>
                  <a:srgbClr val="111E38"/>
                </a:solidFill>
                <a:latin typeface="Arial"/>
              </a:rPr>
              <a:t>integrano</a:t>
            </a:r>
            <a:r>
              <a:rPr sz="1500" b="0" i="0" dirty="0">
                <a:solidFill>
                  <a:srgbClr val="111E38"/>
                </a:solidFill>
                <a:latin typeface="Arial"/>
              </a:rPr>
              <a:t> le </a:t>
            </a:r>
            <a:r>
              <a:rPr sz="1500" b="0" i="0" dirty="0" err="1">
                <a:solidFill>
                  <a:srgbClr val="111E38"/>
                </a:solidFill>
                <a:latin typeface="Arial"/>
              </a:rPr>
              <a:t>tariffe</a:t>
            </a:r>
            <a:r>
              <a:rPr sz="1500" b="0" i="0" dirty="0">
                <a:solidFill>
                  <a:srgbClr val="111E38"/>
                </a:solidFill>
                <a:latin typeface="Arial"/>
              </a:rPr>
              <a:t> per </a:t>
            </a:r>
            <a:r>
              <a:rPr sz="1500" b="0" i="0" dirty="0" err="1">
                <a:solidFill>
                  <a:srgbClr val="111E38"/>
                </a:solidFill>
                <a:latin typeface="Arial"/>
              </a:rPr>
              <a:t>coprire</a:t>
            </a:r>
            <a:r>
              <a:rPr sz="1500" b="0" i="0" dirty="0">
                <a:solidFill>
                  <a:srgbClr val="111E38"/>
                </a:solidFill>
                <a:latin typeface="Arial"/>
              </a:rPr>
              <a:t> </a:t>
            </a:r>
            <a:r>
              <a:rPr sz="1500" b="0" i="0" dirty="0" err="1">
                <a:solidFill>
                  <a:srgbClr val="111E38"/>
                </a:solidFill>
                <a:latin typeface="Arial"/>
              </a:rPr>
              <a:t>i</a:t>
            </a:r>
            <a:r>
              <a:rPr sz="1500" b="0" i="0" dirty="0">
                <a:solidFill>
                  <a:srgbClr val="111E38"/>
                </a:solidFill>
                <a:latin typeface="Arial"/>
              </a:rPr>
              <a:t> </a:t>
            </a:r>
            <a:r>
              <a:rPr sz="1500" b="0" i="0" dirty="0" err="1">
                <a:solidFill>
                  <a:srgbClr val="111E38"/>
                </a:solidFill>
                <a:latin typeface="Arial"/>
              </a:rPr>
              <a:t>costi</a:t>
            </a:r>
            <a:r>
              <a:rPr sz="1500" b="0" i="0" dirty="0">
                <a:solidFill>
                  <a:srgbClr val="111E38"/>
                </a:solidFill>
                <a:latin typeface="Arial"/>
              </a:rPr>
              <a:t> </a:t>
            </a:r>
            <a:r>
              <a:rPr sz="1500" b="0" i="0" dirty="0" err="1">
                <a:solidFill>
                  <a:srgbClr val="111E38"/>
                </a:solidFill>
                <a:latin typeface="Arial"/>
              </a:rPr>
              <a:t>dei</a:t>
            </a:r>
            <a:r>
              <a:rPr sz="1500" b="0" i="0" dirty="0">
                <a:solidFill>
                  <a:srgbClr val="111E38"/>
                </a:solidFill>
                <a:latin typeface="Arial"/>
              </a:rPr>
              <a:t> </a:t>
            </a:r>
            <a:r>
              <a:rPr sz="1500" b="0" i="0" dirty="0" err="1">
                <a:solidFill>
                  <a:srgbClr val="111E38"/>
                </a:solidFill>
                <a:latin typeface="Arial"/>
              </a:rPr>
              <a:t>dispositivi</a:t>
            </a:r>
            <a:r>
              <a:rPr sz="1500" b="0" i="0" dirty="0">
                <a:solidFill>
                  <a:srgbClr val="111E38"/>
                </a:solidFill>
                <a:latin typeface="Arial"/>
              </a:rPr>
              <a:t>) e </a:t>
            </a:r>
            <a:r>
              <a:rPr sz="1500" b="0" i="0" dirty="0" err="1">
                <a:solidFill>
                  <a:srgbClr val="111E38"/>
                </a:solidFill>
                <a:latin typeface="Arial"/>
              </a:rPr>
              <a:t>Regioni</a:t>
            </a:r>
            <a:r>
              <a:rPr sz="1500" b="0" i="0" dirty="0">
                <a:solidFill>
                  <a:srgbClr val="111E38"/>
                </a:solidFill>
                <a:latin typeface="Arial"/>
              </a:rPr>
              <a:t> </a:t>
            </a:r>
            <a:r>
              <a:rPr sz="1500" b="0" i="0" dirty="0" err="1">
                <a:solidFill>
                  <a:srgbClr val="111E38"/>
                </a:solidFill>
                <a:latin typeface="Arial"/>
              </a:rPr>
              <a:t>che</a:t>
            </a:r>
            <a:r>
              <a:rPr sz="1500" b="0" i="0" dirty="0">
                <a:solidFill>
                  <a:srgbClr val="111E38"/>
                </a:solidFill>
                <a:latin typeface="Arial"/>
              </a:rPr>
              <a:t> </a:t>
            </a:r>
            <a:r>
              <a:rPr sz="1500" b="0" i="0" dirty="0" err="1">
                <a:solidFill>
                  <a:srgbClr val="111E38"/>
                </a:solidFill>
                <a:latin typeface="Arial"/>
              </a:rPr>
              <a:t>applicano</a:t>
            </a:r>
            <a:r>
              <a:rPr sz="1500" b="0" i="0" dirty="0">
                <a:solidFill>
                  <a:srgbClr val="111E38"/>
                </a:solidFill>
                <a:latin typeface="Arial"/>
              </a:rPr>
              <a:t> </a:t>
            </a:r>
            <a:r>
              <a:rPr sz="1500" b="0" i="0" dirty="0" err="1">
                <a:solidFill>
                  <a:srgbClr val="111E38"/>
                </a:solidFill>
                <a:latin typeface="Arial"/>
              </a:rPr>
              <a:t>rimborsi</a:t>
            </a:r>
            <a:r>
              <a:rPr sz="1500" b="0" i="0" dirty="0">
                <a:solidFill>
                  <a:srgbClr val="111E38"/>
                </a:solidFill>
                <a:latin typeface="Arial"/>
              </a:rPr>
              <a:t> </a:t>
            </a:r>
            <a:r>
              <a:rPr sz="1500" b="0" i="0" dirty="0" err="1">
                <a:solidFill>
                  <a:srgbClr val="111E38"/>
                </a:solidFill>
                <a:latin typeface="Arial"/>
              </a:rPr>
              <a:t>inferiori</a:t>
            </a:r>
            <a:r>
              <a:rPr sz="1500" b="0" i="0" dirty="0">
                <a:solidFill>
                  <a:srgbClr val="111E38"/>
                </a:solidFill>
                <a:latin typeface="Arial"/>
              </a:rPr>
              <a:t> al </a:t>
            </a:r>
            <a:r>
              <a:rPr sz="1500" b="0" i="0" dirty="0" err="1">
                <a:solidFill>
                  <a:srgbClr val="111E38"/>
                </a:solidFill>
                <a:latin typeface="Arial"/>
              </a:rPr>
              <a:t>costo</a:t>
            </a:r>
            <a:r>
              <a:rPr sz="1500" b="0" i="0" dirty="0">
                <a:solidFill>
                  <a:srgbClr val="111E38"/>
                </a:solidFill>
                <a:latin typeface="Arial"/>
              </a:rPr>
              <a:t> di </a:t>
            </a:r>
            <a:r>
              <a:rPr sz="1500" b="0" i="0" dirty="0" err="1">
                <a:solidFill>
                  <a:srgbClr val="111E38"/>
                </a:solidFill>
                <a:latin typeface="Arial"/>
              </a:rPr>
              <a:t>produzione</a:t>
            </a:r>
            <a:r>
              <a:rPr sz="1500" b="0" i="0" dirty="0">
                <a:solidFill>
                  <a:srgbClr val="111E38"/>
                </a:solidFill>
                <a:latin typeface="Arial"/>
              </a:rPr>
              <a:t> </a:t>
            </a:r>
            <a:r>
              <a:rPr sz="1500" b="0" i="0" dirty="0" err="1">
                <a:solidFill>
                  <a:srgbClr val="111E38"/>
                </a:solidFill>
                <a:latin typeface="Arial"/>
              </a:rPr>
              <a:t>stesso</a:t>
            </a:r>
            <a:r>
              <a:rPr sz="1500" b="0" i="0" dirty="0">
                <a:solidFill>
                  <a:srgbClr val="111E38"/>
                </a:solidFill>
                <a:latin typeface="Arial"/>
              </a:rPr>
              <a:t> </a:t>
            </a:r>
            <a:r>
              <a:rPr sz="1500" b="0" i="0" dirty="0" err="1">
                <a:solidFill>
                  <a:srgbClr val="111E38"/>
                </a:solidFill>
                <a:latin typeface="Arial"/>
              </a:rPr>
              <a:t>dell'atto</a:t>
            </a:r>
            <a:r>
              <a:rPr sz="1500" b="0" i="0" dirty="0">
                <a:solidFill>
                  <a:srgbClr val="111E38"/>
                </a:solidFill>
                <a:latin typeface="Arial"/>
              </a:rPr>
              <a:t> medico.</a:t>
            </a:r>
          </a:p>
        </p:txBody>
      </p:sp>
      <p:graphicFrame>
        <p:nvGraphicFramePr>
          <p:cNvPr id="5" name="Table 4"/>
          <p:cNvGraphicFramePr>
            <a:graphicFrameLocks noGrp="1"/>
          </p:cNvGraphicFramePr>
          <p:nvPr/>
        </p:nvGraphicFramePr>
        <p:xfrm>
          <a:off x="5852160" y="1645920"/>
          <a:ext cx="5577840" cy="41148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587828">
                <a:tc>
                  <a:txBody>
                    <a:bodyPr/>
                    <a:lstStyle/>
                    <a:p>
                      <a:pPr algn="ctr">
                        <a:spcBef>
                          <a:spcPts val="0"/>
                        </a:spcBef>
                        <a:spcAft>
                          <a:spcPts val="400"/>
                        </a:spcAft>
                      </a:pPr>
                      <a:r>
                        <a:rPr sz="1300" b="1" i="0">
                          <a:solidFill>
                            <a:srgbClr val="FAFAF8"/>
                          </a:solidFill>
                          <a:latin typeface="Arial"/>
                        </a:rPr>
                        <a:t>Regione d'Erogazione</a:t>
                      </a:r>
                    </a:p>
                  </a:txBody>
                  <a:tcPr>
                    <a:solidFill>
                      <a:srgbClr val="111E38"/>
                    </a:solidFill>
                  </a:tcPr>
                </a:tc>
                <a:tc>
                  <a:txBody>
                    <a:bodyPr/>
                    <a:lstStyle/>
                    <a:p>
                      <a:pPr algn="ctr">
                        <a:spcBef>
                          <a:spcPts val="0"/>
                        </a:spcBef>
                        <a:spcAft>
                          <a:spcPts val="400"/>
                        </a:spcAft>
                      </a:pPr>
                      <a:r>
                        <a:rPr sz="1300" b="1" i="0">
                          <a:solidFill>
                            <a:srgbClr val="FAFAF8"/>
                          </a:solidFill>
                          <a:latin typeface="Arial"/>
                        </a:rPr>
                        <a:t>Valore Rimborso DRG 288</a:t>
                      </a:r>
                    </a:p>
                  </a:txBody>
                  <a:tcPr>
                    <a:solidFill>
                      <a:srgbClr val="111E38"/>
                    </a:solidFill>
                  </a:tcPr>
                </a:tc>
                <a:extLst>
                  <a:ext uri="{0D108BD9-81ED-4DB2-BD59-A6C34878D82A}">
                    <a16:rowId xmlns:a16="http://schemas.microsoft.com/office/drawing/2014/main" val="10000"/>
                  </a:ext>
                </a:extLst>
              </a:tr>
              <a:tr h="587828">
                <a:tc>
                  <a:txBody>
                    <a:bodyPr/>
                    <a:lstStyle/>
                    <a:p>
                      <a:pPr algn="l">
                        <a:spcBef>
                          <a:spcPts val="0"/>
                        </a:spcBef>
                        <a:spcAft>
                          <a:spcPts val="400"/>
                        </a:spcAft>
                      </a:pPr>
                      <a:r>
                        <a:rPr sz="1200" b="1" i="0">
                          <a:solidFill>
                            <a:srgbClr val="111E38"/>
                          </a:solidFill>
                          <a:latin typeface="Arial"/>
                        </a:rPr>
                        <a:t>Emilia-Romagna</a:t>
                      </a:r>
                    </a:p>
                  </a:txBody>
                  <a:tcPr>
                    <a:solidFill>
                      <a:srgbClr val="EEEDEA"/>
                    </a:solidFill>
                  </a:tcPr>
                </a:tc>
                <a:tc>
                  <a:txBody>
                    <a:bodyPr/>
                    <a:lstStyle/>
                    <a:p>
                      <a:pPr algn="ctr">
                        <a:spcBef>
                          <a:spcPts val="0"/>
                        </a:spcBef>
                        <a:spcAft>
                          <a:spcPts val="400"/>
                        </a:spcAft>
                      </a:pPr>
                      <a:r>
                        <a:rPr sz="1300" b="1" i="0">
                          <a:solidFill>
                            <a:srgbClr val="0D7A80"/>
                          </a:solidFill>
                          <a:latin typeface="Georgia"/>
                        </a:rPr>
                        <a:t>6.596 €</a:t>
                      </a:r>
                    </a:p>
                  </a:txBody>
                  <a:tcPr>
                    <a:solidFill>
                      <a:srgbClr val="EEEDEA"/>
                    </a:solidFill>
                  </a:tcPr>
                </a:tc>
                <a:extLst>
                  <a:ext uri="{0D108BD9-81ED-4DB2-BD59-A6C34878D82A}">
                    <a16:rowId xmlns:a16="http://schemas.microsoft.com/office/drawing/2014/main" val="10001"/>
                  </a:ext>
                </a:extLst>
              </a:tr>
              <a:tr h="587828">
                <a:tc>
                  <a:txBody>
                    <a:bodyPr/>
                    <a:lstStyle/>
                    <a:p>
                      <a:pPr algn="l">
                        <a:spcBef>
                          <a:spcPts val="0"/>
                        </a:spcBef>
                        <a:spcAft>
                          <a:spcPts val="400"/>
                        </a:spcAft>
                      </a:pPr>
                      <a:r>
                        <a:rPr sz="1200" b="1" i="0">
                          <a:solidFill>
                            <a:srgbClr val="111E38"/>
                          </a:solidFill>
                          <a:latin typeface="Arial"/>
                        </a:rPr>
                        <a:t>Veneto</a:t>
                      </a:r>
                    </a:p>
                  </a:txBody>
                  <a:tcPr>
                    <a:solidFill>
                      <a:srgbClr val="FFFFFF"/>
                    </a:solidFill>
                  </a:tcPr>
                </a:tc>
                <a:tc>
                  <a:txBody>
                    <a:bodyPr/>
                    <a:lstStyle/>
                    <a:p>
                      <a:pPr algn="ctr">
                        <a:spcBef>
                          <a:spcPts val="0"/>
                        </a:spcBef>
                        <a:spcAft>
                          <a:spcPts val="400"/>
                        </a:spcAft>
                      </a:pPr>
                      <a:r>
                        <a:rPr sz="1300" b="1" i="0">
                          <a:solidFill>
                            <a:srgbClr val="0D7A80"/>
                          </a:solidFill>
                          <a:latin typeface="Georgia"/>
                        </a:rPr>
                        <a:t>5.883 €</a:t>
                      </a:r>
                    </a:p>
                  </a:txBody>
                  <a:tcPr>
                    <a:solidFill>
                      <a:srgbClr val="FFFFFF"/>
                    </a:solidFill>
                  </a:tcPr>
                </a:tc>
                <a:extLst>
                  <a:ext uri="{0D108BD9-81ED-4DB2-BD59-A6C34878D82A}">
                    <a16:rowId xmlns:a16="http://schemas.microsoft.com/office/drawing/2014/main" val="10002"/>
                  </a:ext>
                </a:extLst>
              </a:tr>
              <a:tr h="587828">
                <a:tc>
                  <a:txBody>
                    <a:bodyPr/>
                    <a:lstStyle/>
                    <a:p>
                      <a:pPr algn="l">
                        <a:spcBef>
                          <a:spcPts val="0"/>
                        </a:spcBef>
                        <a:spcAft>
                          <a:spcPts val="400"/>
                        </a:spcAft>
                      </a:pPr>
                      <a:r>
                        <a:rPr sz="1200" b="1" i="0">
                          <a:solidFill>
                            <a:srgbClr val="111E38"/>
                          </a:solidFill>
                          <a:latin typeface="Arial"/>
                        </a:rPr>
                        <a:t>Sicilia</a:t>
                      </a:r>
                    </a:p>
                  </a:txBody>
                  <a:tcPr>
                    <a:solidFill>
                      <a:srgbClr val="EEEDEA"/>
                    </a:solidFill>
                  </a:tcPr>
                </a:tc>
                <a:tc>
                  <a:txBody>
                    <a:bodyPr/>
                    <a:lstStyle/>
                    <a:p>
                      <a:pPr algn="ctr">
                        <a:spcBef>
                          <a:spcPts val="0"/>
                        </a:spcBef>
                        <a:spcAft>
                          <a:spcPts val="400"/>
                        </a:spcAft>
                      </a:pPr>
                      <a:r>
                        <a:rPr sz="1300" b="1" i="0">
                          <a:solidFill>
                            <a:srgbClr val="0D7A80"/>
                          </a:solidFill>
                          <a:latin typeface="Georgia"/>
                        </a:rPr>
                        <a:t>5.681 €</a:t>
                      </a:r>
                    </a:p>
                  </a:txBody>
                  <a:tcPr>
                    <a:solidFill>
                      <a:srgbClr val="EEEDEA"/>
                    </a:solidFill>
                  </a:tcPr>
                </a:tc>
                <a:extLst>
                  <a:ext uri="{0D108BD9-81ED-4DB2-BD59-A6C34878D82A}">
                    <a16:rowId xmlns:a16="http://schemas.microsoft.com/office/drawing/2014/main" val="10003"/>
                  </a:ext>
                </a:extLst>
              </a:tr>
              <a:tr h="587828">
                <a:tc>
                  <a:txBody>
                    <a:bodyPr/>
                    <a:lstStyle/>
                    <a:p>
                      <a:pPr algn="l">
                        <a:spcBef>
                          <a:spcPts val="0"/>
                        </a:spcBef>
                        <a:spcAft>
                          <a:spcPts val="400"/>
                        </a:spcAft>
                      </a:pPr>
                      <a:r>
                        <a:rPr sz="1200" b="1" i="0">
                          <a:solidFill>
                            <a:srgbClr val="111E38"/>
                          </a:solidFill>
                          <a:latin typeface="Arial"/>
                        </a:rPr>
                        <a:t>Lombardia</a:t>
                      </a:r>
                    </a:p>
                  </a:txBody>
                  <a:tcPr>
                    <a:solidFill>
                      <a:srgbClr val="FFFFFF"/>
                    </a:solidFill>
                  </a:tcPr>
                </a:tc>
                <a:tc>
                  <a:txBody>
                    <a:bodyPr/>
                    <a:lstStyle/>
                    <a:p>
                      <a:pPr algn="ctr">
                        <a:spcBef>
                          <a:spcPts val="0"/>
                        </a:spcBef>
                        <a:spcAft>
                          <a:spcPts val="400"/>
                        </a:spcAft>
                      </a:pPr>
                      <a:r>
                        <a:rPr sz="1300" b="1" i="0">
                          <a:solidFill>
                            <a:srgbClr val="0D7A80"/>
                          </a:solidFill>
                          <a:latin typeface="Georgia"/>
                        </a:rPr>
                        <a:t>5.681 €</a:t>
                      </a:r>
                    </a:p>
                  </a:txBody>
                  <a:tcPr>
                    <a:solidFill>
                      <a:srgbClr val="FFFFFF"/>
                    </a:solidFill>
                  </a:tcPr>
                </a:tc>
                <a:extLst>
                  <a:ext uri="{0D108BD9-81ED-4DB2-BD59-A6C34878D82A}">
                    <a16:rowId xmlns:a16="http://schemas.microsoft.com/office/drawing/2014/main" val="10004"/>
                  </a:ext>
                </a:extLst>
              </a:tr>
              <a:tr h="587828">
                <a:tc>
                  <a:txBody>
                    <a:bodyPr/>
                    <a:lstStyle/>
                    <a:p>
                      <a:pPr algn="l">
                        <a:spcBef>
                          <a:spcPts val="0"/>
                        </a:spcBef>
                        <a:spcAft>
                          <a:spcPts val="400"/>
                        </a:spcAft>
                      </a:pPr>
                      <a:r>
                        <a:rPr sz="1200" b="1" i="0">
                          <a:solidFill>
                            <a:srgbClr val="111E38"/>
                          </a:solidFill>
                          <a:latin typeface="Arial"/>
                        </a:rPr>
                        <a:t>Campania</a:t>
                      </a:r>
                    </a:p>
                  </a:txBody>
                  <a:tcPr>
                    <a:solidFill>
                      <a:srgbClr val="EEEDEA"/>
                    </a:solidFill>
                  </a:tcPr>
                </a:tc>
                <a:tc>
                  <a:txBody>
                    <a:bodyPr/>
                    <a:lstStyle/>
                    <a:p>
                      <a:pPr algn="ctr">
                        <a:spcBef>
                          <a:spcPts val="0"/>
                        </a:spcBef>
                        <a:spcAft>
                          <a:spcPts val="400"/>
                        </a:spcAft>
                      </a:pPr>
                      <a:r>
                        <a:rPr sz="1300" b="1" i="0">
                          <a:solidFill>
                            <a:srgbClr val="0D7A80"/>
                          </a:solidFill>
                          <a:latin typeface="Georgia"/>
                        </a:rPr>
                        <a:t>5.112 €</a:t>
                      </a:r>
                    </a:p>
                  </a:txBody>
                  <a:tcPr>
                    <a:solidFill>
                      <a:srgbClr val="EEEDEA"/>
                    </a:solidFill>
                  </a:tcPr>
                </a:tc>
                <a:extLst>
                  <a:ext uri="{0D108BD9-81ED-4DB2-BD59-A6C34878D82A}">
                    <a16:rowId xmlns:a16="http://schemas.microsoft.com/office/drawing/2014/main" val="10005"/>
                  </a:ext>
                </a:extLst>
              </a:tr>
              <a:tr h="587832">
                <a:tc>
                  <a:txBody>
                    <a:bodyPr/>
                    <a:lstStyle/>
                    <a:p>
                      <a:pPr algn="l">
                        <a:spcBef>
                          <a:spcPts val="0"/>
                        </a:spcBef>
                        <a:spcAft>
                          <a:spcPts val="400"/>
                        </a:spcAft>
                      </a:pPr>
                      <a:r>
                        <a:rPr sz="1200" b="1" i="0">
                          <a:solidFill>
                            <a:srgbClr val="111E38"/>
                          </a:solidFill>
                          <a:latin typeface="Arial"/>
                        </a:rPr>
                        <a:t>Sardegna</a:t>
                      </a:r>
                    </a:p>
                  </a:txBody>
                  <a:tcPr>
                    <a:solidFill>
                      <a:srgbClr val="FFFFFF"/>
                    </a:solidFill>
                  </a:tcPr>
                </a:tc>
                <a:tc>
                  <a:txBody>
                    <a:bodyPr/>
                    <a:lstStyle/>
                    <a:p>
                      <a:pPr algn="ctr">
                        <a:spcBef>
                          <a:spcPts val="0"/>
                        </a:spcBef>
                        <a:spcAft>
                          <a:spcPts val="400"/>
                        </a:spcAft>
                      </a:pPr>
                      <a:r>
                        <a:rPr sz="1300" b="1" i="0">
                          <a:solidFill>
                            <a:srgbClr val="A82424"/>
                          </a:solidFill>
                          <a:latin typeface="Georgia"/>
                        </a:rPr>
                        <a:t>3.572 €</a:t>
                      </a:r>
                    </a:p>
                  </a:txBody>
                  <a:tcPr>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sz="2400" b="1" dirty="0">
                <a:solidFill>
                  <a:srgbClr val="111E38"/>
                </a:solidFill>
                <a:latin typeface="Georgia"/>
              </a:rPr>
              <a:t>I </a:t>
            </a:r>
            <a:r>
              <a:rPr sz="2400" b="1" dirty="0" err="1">
                <a:solidFill>
                  <a:srgbClr val="111E38"/>
                </a:solidFill>
                <a:latin typeface="Georgia"/>
              </a:rPr>
              <a:t>dispositivi</a:t>
            </a:r>
            <a:r>
              <a:rPr sz="2400" b="1" dirty="0">
                <a:solidFill>
                  <a:srgbClr val="111E38"/>
                </a:solidFill>
                <a:latin typeface="Georgia"/>
              </a:rPr>
              <a:t> </a:t>
            </a:r>
            <a:r>
              <a:rPr sz="2400" b="1" dirty="0" err="1">
                <a:solidFill>
                  <a:srgbClr val="111E38"/>
                </a:solidFill>
                <a:latin typeface="Georgia"/>
              </a:rPr>
              <a:t>avanzati</a:t>
            </a:r>
            <a:r>
              <a:rPr sz="2400" b="1" dirty="0">
                <a:solidFill>
                  <a:srgbClr val="111E38"/>
                </a:solidFill>
                <a:latin typeface="Georgia"/>
              </a:rPr>
              <a:t> </a:t>
            </a:r>
            <a:r>
              <a:rPr lang="it-IT" sz="2400" b="1" dirty="0" smtClean="0">
                <a:solidFill>
                  <a:srgbClr val="111E38"/>
                </a:solidFill>
                <a:latin typeface="Georgia"/>
              </a:rPr>
              <a:t>limitano</a:t>
            </a:r>
            <a:r>
              <a:rPr sz="2400" b="1" dirty="0" smtClean="0">
                <a:solidFill>
                  <a:srgbClr val="111E38"/>
                </a:solidFill>
                <a:latin typeface="Georgia"/>
              </a:rPr>
              <a:t> </a:t>
            </a:r>
            <a:r>
              <a:rPr sz="2400" b="1" dirty="0" err="1">
                <a:solidFill>
                  <a:srgbClr val="111E38"/>
                </a:solidFill>
                <a:latin typeface="Georgia"/>
              </a:rPr>
              <a:t>i</a:t>
            </a:r>
            <a:r>
              <a:rPr sz="2400" b="1" dirty="0">
                <a:solidFill>
                  <a:srgbClr val="111E38"/>
                </a:solidFill>
                <a:latin typeface="Georgia"/>
              </a:rPr>
              <a:t> </a:t>
            </a:r>
            <a:r>
              <a:rPr sz="2400" b="1" dirty="0" err="1">
                <a:solidFill>
                  <a:srgbClr val="111E38"/>
                </a:solidFill>
                <a:latin typeface="Georgia"/>
              </a:rPr>
              <a:t>margini</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120640" cy="438912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920240"/>
            <a:ext cx="4572000" cy="3508653"/>
          </a:xfrm>
          <a:prstGeom prst="rect">
            <a:avLst/>
          </a:prstGeom>
          <a:noFill/>
        </p:spPr>
        <p:txBody>
          <a:bodyPr wrap="square" lIns="0" tIns="0" rIns="0" bIns="0">
            <a:spAutoFit/>
          </a:bodyPr>
          <a:lstStyle/>
          <a:p>
            <a:pPr algn="l">
              <a:spcBef>
                <a:spcPts val="0"/>
              </a:spcBef>
              <a:spcAft>
                <a:spcPts val="1200"/>
              </a:spcAft>
            </a:pPr>
            <a:r>
              <a:rPr sz="2000" b="1" i="0" dirty="0">
                <a:solidFill>
                  <a:srgbClr val="0D7A80"/>
                </a:solidFill>
                <a:latin typeface="Georgia"/>
              </a:rPr>
              <a:t>TECNOLOGIA CHIRURGICA </a:t>
            </a:r>
          </a:p>
          <a:p>
            <a:pPr algn="l">
              <a:spcBef>
                <a:spcPts val="0"/>
              </a:spcBef>
              <a:spcAft>
                <a:spcPts val="1200"/>
              </a:spcAft>
            </a:pPr>
            <a:r>
              <a:rPr sz="2000" b="0" i="0" dirty="0">
                <a:solidFill>
                  <a:srgbClr val="111E38"/>
                </a:solidFill>
                <a:latin typeface="Arial"/>
              </a:rPr>
              <a:t>I </a:t>
            </a:r>
            <a:r>
              <a:rPr sz="2000" b="0" i="0" dirty="0" err="1">
                <a:solidFill>
                  <a:srgbClr val="111E38"/>
                </a:solidFill>
                <a:latin typeface="Arial"/>
              </a:rPr>
              <a:t>dispositivi</a:t>
            </a:r>
            <a:r>
              <a:rPr sz="2000" b="0" i="0" dirty="0">
                <a:solidFill>
                  <a:srgbClr val="111E38"/>
                </a:solidFill>
                <a:latin typeface="Arial"/>
              </a:rPr>
              <a:t> </a:t>
            </a:r>
            <a:r>
              <a:rPr sz="2000" b="0" i="0" dirty="0" err="1">
                <a:solidFill>
                  <a:srgbClr val="111E38"/>
                </a:solidFill>
                <a:latin typeface="Arial"/>
              </a:rPr>
              <a:t>chirurgici</a:t>
            </a:r>
            <a:r>
              <a:rPr sz="2000" b="0" i="0" dirty="0">
                <a:solidFill>
                  <a:srgbClr val="111E38"/>
                </a:solidFill>
                <a:latin typeface="Arial"/>
              </a:rPr>
              <a:t> </a:t>
            </a:r>
            <a:r>
              <a:rPr sz="2000" b="0" i="0" dirty="0" err="1">
                <a:solidFill>
                  <a:srgbClr val="111E38"/>
                </a:solidFill>
                <a:latin typeface="Arial"/>
              </a:rPr>
              <a:t>d'avanguardia</a:t>
            </a:r>
            <a:r>
              <a:rPr sz="2000" b="0" i="0" dirty="0">
                <a:solidFill>
                  <a:srgbClr val="111E38"/>
                </a:solidFill>
                <a:latin typeface="Arial"/>
              </a:rPr>
              <a:t> </a:t>
            </a:r>
            <a:r>
              <a:rPr sz="2000" b="0" i="0" dirty="0" err="1">
                <a:solidFill>
                  <a:srgbClr val="111E38"/>
                </a:solidFill>
                <a:latin typeface="Arial"/>
              </a:rPr>
              <a:t>indispensabili</a:t>
            </a:r>
            <a:r>
              <a:rPr sz="2000" b="0" i="0" dirty="0">
                <a:solidFill>
                  <a:srgbClr val="111E38"/>
                </a:solidFill>
                <a:latin typeface="Arial"/>
              </a:rPr>
              <a:t> per </a:t>
            </a:r>
            <a:r>
              <a:rPr sz="2000" b="0" i="0" dirty="0" err="1">
                <a:solidFill>
                  <a:srgbClr val="111E38"/>
                </a:solidFill>
                <a:latin typeface="Arial"/>
              </a:rPr>
              <a:t>eseguire</a:t>
            </a:r>
            <a:r>
              <a:rPr sz="2000" b="0" i="0" dirty="0">
                <a:solidFill>
                  <a:srgbClr val="111E38"/>
                </a:solidFill>
                <a:latin typeface="Arial"/>
              </a:rPr>
              <a:t> </a:t>
            </a:r>
            <a:r>
              <a:rPr sz="2000" b="0" i="0" dirty="0" err="1">
                <a:solidFill>
                  <a:srgbClr val="111E38"/>
                </a:solidFill>
                <a:latin typeface="Arial"/>
              </a:rPr>
              <a:t>interventi</a:t>
            </a:r>
            <a:r>
              <a:rPr sz="2000" b="0" i="0" dirty="0">
                <a:solidFill>
                  <a:srgbClr val="111E38"/>
                </a:solidFill>
                <a:latin typeface="Arial"/>
              </a:rPr>
              <a:t> </a:t>
            </a:r>
            <a:r>
              <a:rPr sz="2000" b="0" i="0" dirty="0" err="1">
                <a:solidFill>
                  <a:srgbClr val="111E38"/>
                </a:solidFill>
                <a:latin typeface="Arial"/>
              </a:rPr>
              <a:t>bariatrici</a:t>
            </a:r>
            <a:r>
              <a:rPr sz="2000" b="0" i="0" dirty="0">
                <a:solidFill>
                  <a:srgbClr val="111E38"/>
                </a:solidFill>
                <a:latin typeface="Arial"/>
              </a:rPr>
              <a:t> in </a:t>
            </a:r>
            <a:r>
              <a:rPr sz="2000" b="0" i="0" dirty="0" err="1">
                <a:solidFill>
                  <a:srgbClr val="111E38"/>
                </a:solidFill>
                <a:latin typeface="Arial"/>
              </a:rPr>
              <a:t>sicurezza</a:t>
            </a:r>
            <a:r>
              <a:rPr sz="2000" b="0" i="0" dirty="0">
                <a:solidFill>
                  <a:srgbClr val="111E38"/>
                </a:solidFill>
                <a:latin typeface="Arial"/>
              </a:rPr>
              <a:t> </a:t>
            </a:r>
            <a:r>
              <a:rPr sz="2000" b="0" i="0" dirty="0" err="1">
                <a:solidFill>
                  <a:srgbClr val="111E38"/>
                </a:solidFill>
                <a:latin typeface="Arial"/>
              </a:rPr>
              <a:t>hanno</a:t>
            </a:r>
            <a:r>
              <a:rPr sz="2000" b="0" i="0" dirty="0">
                <a:solidFill>
                  <a:srgbClr val="111E38"/>
                </a:solidFill>
                <a:latin typeface="Arial"/>
              </a:rPr>
              <a:t> un </a:t>
            </a:r>
            <a:r>
              <a:rPr sz="2000" b="0" i="0" dirty="0" err="1">
                <a:solidFill>
                  <a:srgbClr val="111E38"/>
                </a:solidFill>
                <a:latin typeface="Arial"/>
              </a:rPr>
              <a:t>impatto</a:t>
            </a:r>
            <a:r>
              <a:rPr sz="2000" b="0" i="0" dirty="0">
                <a:solidFill>
                  <a:srgbClr val="111E38"/>
                </a:solidFill>
                <a:latin typeface="Arial"/>
              </a:rPr>
              <a:t> </a:t>
            </a:r>
            <a:r>
              <a:rPr sz="2000" b="0" i="0" dirty="0" err="1">
                <a:solidFill>
                  <a:srgbClr val="111E38"/>
                </a:solidFill>
                <a:latin typeface="Arial"/>
              </a:rPr>
              <a:t>insostenibile</a:t>
            </a:r>
            <a:r>
              <a:rPr sz="2000" b="0" i="0" dirty="0">
                <a:solidFill>
                  <a:srgbClr val="111E38"/>
                </a:solidFill>
                <a:latin typeface="Arial"/>
              </a:rPr>
              <a:t> </a:t>
            </a:r>
            <a:r>
              <a:rPr sz="2000" b="0" i="0" dirty="0" err="1">
                <a:solidFill>
                  <a:srgbClr val="111E38"/>
                </a:solidFill>
                <a:latin typeface="Arial"/>
              </a:rPr>
              <a:t>sul</a:t>
            </a:r>
            <a:r>
              <a:rPr sz="2000" b="0" i="0" dirty="0">
                <a:solidFill>
                  <a:srgbClr val="111E38"/>
                </a:solidFill>
                <a:latin typeface="Arial"/>
              </a:rPr>
              <a:t> budget:</a:t>
            </a:r>
          </a:p>
          <a:p>
            <a:pPr marL="342900" indent="-342900" algn="l">
              <a:spcBef>
                <a:spcPts val="0"/>
              </a:spcBef>
              <a:spcAft>
                <a:spcPts val="600"/>
              </a:spcAft>
              <a:buFont typeface="Arial" panose="020B0604020202020204" pitchFamily="34" charset="0"/>
              <a:buChar char="•"/>
            </a:pPr>
            <a:r>
              <a:rPr sz="2000" b="0" i="0" dirty="0" smtClean="0">
                <a:solidFill>
                  <a:srgbClr val="111E38"/>
                </a:solidFill>
                <a:latin typeface="Arial"/>
              </a:rPr>
              <a:t>S</a:t>
            </a:r>
            <a:r>
              <a:rPr lang="it-IT" sz="2000" b="0" i="0" dirty="0" err="1" smtClean="0">
                <a:solidFill>
                  <a:srgbClr val="111E38"/>
                </a:solidFill>
                <a:latin typeface="Arial"/>
              </a:rPr>
              <a:t>uturatrici</a:t>
            </a:r>
            <a:r>
              <a:rPr sz="2000" b="0" i="0" dirty="0" smtClean="0">
                <a:solidFill>
                  <a:srgbClr val="111E38"/>
                </a:solidFill>
                <a:latin typeface="Arial"/>
              </a:rPr>
              <a:t> </a:t>
            </a:r>
            <a:r>
              <a:rPr sz="2000" b="0" i="0" dirty="0" err="1" smtClean="0">
                <a:solidFill>
                  <a:srgbClr val="111E38"/>
                </a:solidFill>
                <a:latin typeface="Arial"/>
              </a:rPr>
              <a:t>meccaniche</a:t>
            </a:r>
            <a:r>
              <a:rPr sz="2000" b="0" i="0" dirty="0" smtClean="0">
                <a:solidFill>
                  <a:srgbClr val="111E38"/>
                </a:solidFill>
                <a:latin typeface="Arial"/>
              </a:rPr>
              <a:t> </a:t>
            </a:r>
            <a:r>
              <a:rPr sz="2000" b="0" i="0" dirty="0">
                <a:solidFill>
                  <a:srgbClr val="111E38"/>
                </a:solidFill>
                <a:latin typeface="Arial"/>
              </a:rPr>
              <a:t>e </a:t>
            </a:r>
            <a:r>
              <a:rPr sz="2000" b="0" i="0" dirty="0" err="1">
                <a:solidFill>
                  <a:srgbClr val="111E38"/>
                </a:solidFill>
                <a:latin typeface="Arial"/>
              </a:rPr>
              <a:t>ricariche</a:t>
            </a:r>
            <a:r>
              <a:rPr sz="2000" b="0" i="0" dirty="0">
                <a:solidFill>
                  <a:srgbClr val="111E38"/>
                </a:solidFill>
                <a:latin typeface="Arial"/>
              </a:rPr>
              <a:t> </a:t>
            </a:r>
          </a:p>
          <a:p>
            <a:pPr marL="342900" indent="-342900" algn="l">
              <a:spcBef>
                <a:spcPts val="0"/>
              </a:spcBef>
              <a:spcAft>
                <a:spcPts val="600"/>
              </a:spcAft>
              <a:buFont typeface="Arial" panose="020B0604020202020204" pitchFamily="34" charset="0"/>
              <a:buChar char="•"/>
            </a:pPr>
            <a:r>
              <a:rPr sz="2000" b="0" i="0" dirty="0" err="1" smtClean="0">
                <a:solidFill>
                  <a:srgbClr val="111E38"/>
                </a:solidFill>
                <a:latin typeface="Arial"/>
              </a:rPr>
              <a:t>Manipoli</a:t>
            </a:r>
            <a:r>
              <a:rPr sz="2000" b="0" i="0" dirty="0" smtClean="0">
                <a:solidFill>
                  <a:srgbClr val="111E38"/>
                </a:solidFill>
                <a:latin typeface="Arial"/>
              </a:rPr>
              <a:t> </a:t>
            </a:r>
            <a:r>
              <a:rPr sz="2000" b="0" i="0" dirty="0">
                <a:solidFill>
                  <a:srgbClr val="111E38"/>
                </a:solidFill>
                <a:latin typeface="Arial"/>
              </a:rPr>
              <a:t>a </a:t>
            </a:r>
            <a:r>
              <a:rPr sz="2000" b="0" i="0" dirty="0" err="1">
                <a:solidFill>
                  <a:srgbClr val="111E38"/>
                </a:solidFill>
                <a:latin typeface="Arial"/>
              </a:rPr>
              <a:t>ultrasuoni</a:t>
            </a:r>
            <a:r>
              <a:rPr sz="2000" b="0" i="0" dirty="0">
                <a:solidFill>
                  <a:srgbClr val="111E38"/>
                </a:solidFill>
                <a:latin typeface="Arial"/>
              </a:rPr>
              <a:t> o </a:t>
            </a:r>
            <a:r>
              <a:rPr sz="2000" b="0" i="0" dirty="0" err="1">
                <a:solidFill>
                  <a:srgbClr val="111E38"/>
                </a:solidFill>
                <a:latin typeface="Arial"/>
              </a:rPr>
              <a:t>radiofrequenza</a:t>
            </a:r>
            <a:r>
              <a:rPr sz="2000" b="0" i="0" dirty="0">
                <a:solidFill>
                  <a:srgbClr val="111E38"/>
                </a:solidFill>
                <a:latin typeface="Arial"/>
              </a:rPr>
              <a:t> per </a:t>
            </a:r>
            <a:r>
              <a:rPr lang="it-IT" sz="2000" b="0" i="0" dirty="0" smtClean="0">
                <a:solidFill>
                  <a:srgbClr val="111E38"/>
                </a:solidFill>
                <a:latin typeface="Arial"/>
              </a:rPr>
              <a:t>l’emostasi</a:t>
            </a:r>
          </a:p>
          <a:p>
            <a:pPr marL="342900" indent="-342900" algn="l">
              <a:spcBef>
                <a:spcPts val="0"/>
              </a:spcBef>
              <a:spcAft>
                <a:spcPts val="600"/>
              </a:spcAft>
              <a:buFont typeface="Arial" panose="020B0604020202020204" pitchFamily="34" charset="0"/>
              <a:buChar char="•"/>
            </a:pPr>
            <a:r>
              <a:rPr lang="it-IT" sz="2000" dirty="0" smtClean="0">
                <a:solidFill>
                  <a:srgbClr val="111E38"/>
                </a:solidFill>
                <a:latin typeface="Arial"/>
              </a:rPr>
              <a:t>La chirurgia robotica	</a:t>
            </a:r>
            <a:endParaRPr sz="2000" b="0" i="0" dirty="0">
              <a:solidFill>
                <a:srgbClr val="111E38"/>
              </a:solidFill>
              <a:latin typeface="Arial"/>
            </a:endParaRPr>
          </a:p>
          <a:p>
            <a:pPr algn="l">
              <a:spcBef>
                <a:spcPts val="0"/>
              </a:spcBef>
              <a:spcAft>
                <a:spcPts val="600"/>
              </a:spcAft>
            </a:pPr>
            <a:endParaRPr sz="1300" b="0" i="0" dirty="0">
              <a:solidFill>
                <a:srgbClr val="111E38"/>
              </a:solidFill>
              <a:latin typeface="Arial"/>
            </a:endParaRPr>
          </a:p>
        </p:txBody>
      </p:sp>
      <p:pic>
        <p:nvPicPr>
          <p:cNvPr id="1028" name="Picture 4" descr="bilancia spezz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5081" y="1467485"/>
            <a:ext cx="5608014" cy="4745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75438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lang="it-IT" sz="2400" b="1" dirty="0" smtClean="0">
                <a:solidFill>
                  <a:srgbClr val="111E38"/>
                </a:solidFill>
                <a:latin typeface="Georgia"/>
              </a:rPr>
              <a:t>Un ricovero</a:t>
            </a:r>
            <a:r>
              <a:rPr sz="2400" b="1" dirty="0" smtClean="0">
                <a:solidFill>
                  <a:srgbClr val="111E38"/>
                </a:solidFill>
                <a:latin typeface="Georgia"/>
              </a:rPr>
              <a:t> </a:t>
            </a:r>
            <a:r>
              <a:rPr sz="2400" b="1" dirty="0">
                <a:solidFill>
                  <a:srgbClr val="111E38"/>
                </a:solidFill>
                <a:latin typeface="Georgia"/>
              </a:rPr>
              <a:t>in </a:t>
            </a:r>
            <a:r>
              <a:rPr sz="2400" b="1" dirty="0" err="1">
                <a:solidFill>
                  <a:srgbClr val="111E38"/>
                </a:solidFill>
                <a:latin typeface="Georgia"/>
              </a:rPr>
              <a:t>Terapia</a:t>
            </a:r>
            <a:r>
              <a:rPr sz="2400" b="1" dirty="0">
                <a:solidFill>
                  <a:srgbClr val="111E38"/>
                </a:solidFill>
                <a:latin typeface="Georgia"/>
              </a:rPr>
              <a:t> </a:t>
            </a:r>
            <a:r>
              <a:rPr sz="2400" b="1" dirty="0" err="1">
                <a:solidFill>
                  <a:srgbClr val="111E38"/>
                </a:solidFill>
                <a:latin typeface="Georgia"/>
              </a:rPr>
              <a:t>Intensiva</a:t>
            </a:r>
            <a:r>
              <a:rPr sz="2400" b="1" dirty="0">
                <a:solidFill>
                  <a:srgbClr val="111E38"/>
                </a:solidFill>
                <a:latin typeface="Georgia"/>
              </a:rPr>
              <a:t> </a:t>
            </a:r>
            <a:r>
              <a:rPr sz="2400" b="1" dirty="0" err="1" smtClean="0">
                <a:solidFill>
                  <a:srgbClr val="111E38"/>
                </a:solidFill>
                <a:latin typeface="Georgia"/>
              </a:rPr>
              <a:t>azzer</a:t>
            </a:r>
            <a:r>
              <a:rPr lang="it-IT" sz="2400" b="1" dirty="0" smtClean="0">
                <a:solidFill>
                  <a:srgbClr val="111E38"/>
                </a:solidFill>
                <a:latin typeface="Georgia"/>
              </a:rPr>
              <a:t>a</a:t>
            </a:r>
            <a:r>
              <a:rPr sz="2400" b="1" dirty="0" smtClean="0">
                <a:solidFill>
                  <a:srgbClr val="111E38"/>
                </a:solidFill>
                <a:latin typeface="Georgia"/>
              </a:rPr>
              <a:t> </a:t>
            </a:r>
            <a:r>
              <a:rPr sz="2400" b="1" dirty="0" err="1" smtClean="0">
                <a:solidFill>
                  <a:srgbClr val="111E38"/>
                </a:solidFill>
                <a:latin typeface="Georgia"/>
              </a:rPr>
              <a:t>i</a:t>
            </a:r>
            <a:r>
              <a:rPr sz="2400" b="1" dirty="0" smtClean="0">
                <a:solidFill>
                  <a:srgbClr val="111E38"/>
                </a:solidFill>
                <a:latin typeface="Georgia"/>
              </a:rPr>
              <a:t> </a:t>
            </a:r>
            <a:r>
              <a:rPr sz="2400" b="1" dirty="0" err="1" smtClean="0">
                <a:solidFill>
                  <a:srgbClr val="111E38"/>
                </a:solidFill>
                <a:latin typeface="Georgia"/>
              </a:rPr>
              <a:t>margini</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309360" y="1645920"/>
            <a:ext cx="512064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0" y="1920240"/>
            <a:ext cx="4572000" cy="3547125"/>
          </a:xfrm>
          <a:prstGeom prst="rect">
            <a:avLst/>
          </a:prstGeom>
          <a:noFill/>
        </p:spPr>
        <p:txBody>
          <a:bodyPr wrap="square" lIns="0" tIns="0" rIns="0" bIns="0">
            <a:spAutoFit/>
          </a:bodyPr>
          <a:lstStyle/>
          <a:p>
            <a:pPr algn="l">
              <a:spcBef>
                <a:spcPts val="0"/>
              </a:spcBef>
              <a:spcAft>
                <a:spcPts val="1200"/>
              </a:spcAft>
            </a:pPr>
            <a:r>
              <a:rPr sz="1600" b="1" i="0" dirty="0">
                <a:solidFill>
                  <a:srgbClr val="A82424"/>
                </a:solidFill>
                <a:latin typeface="Georgia"/>
              </a:rPr>
              <a:t>L'EFFETTO DEGENZA E TERAPIA INTENSIVA</a:t>
            </a:r>
          </a:p>
          <a:p>
            <a:pPr algn="l">
              <a:spcBef>
                <a:spcPts val="0"/>
              </a:spcBef>
              <a:spcAft>
                <a:spcPts val="1500"/>
              </a:spcAft>
            </a:pPr>
            <a:r>
              <a:rPr sz="1600" b="0" i="0" dirty="0">
                <a:solidFill>
                  <a:srgbClr val="FAFAF8"/>
                </a:solidFill>
                <a:latin typeface="Arial"/>
              </a:rPr>
              <a:t>In un </a:t>
            </a:r>
            <a:r>
              <a:rPr sz="1600" b="0" i="0" dirty="0" err="1">
                <a:solidFill>
                  <a:srgbClr val="FAFAF8"/>
                </a:solidFill>
                <a:latin typeface="Arial"/>
              </a:rPr>
              <a:t>paziente</a:t>
            </a:r>
            <a:r>
              <a:rPr sz="1600" b="0" i="0" dirty="0">
                <a:solidFill>
                  <a:srgbClr val="FAFAF8"/>
                </a:solidFill>
                <a:latin typeface="Arial"/>
              </a:rPr>
              <a:t> </a:t>
            </a:r>
            <a:r>
              <a:rPr sz="1600" b="0" i="0" dirty="0" err="1">
                <a:solidFill>
                  <a:srgbClr val="FAFAF8"/>
                </a:solidFill>
                <a:latin typeface="Arial"/>
              </a:rPr>
              <a:t>bariatrico</a:t>
            </a:r>
            <a:r>
              <a:rPr sz="1600" b="0" i="0" dirty="0">
                <a:solidFill>
                  <a:srgbClr val="FAFAF8"/>
                </a:solidFill>
                <a:latin typeface="Arial"/>
              </a:rPr>
              <a:t> </a:t>
            </a:r>
            <a:r>
              <a:rPr sz="1600" b="0" i="0" dirty="0" err="1">
                <a:solidFill>
                  <a:srgbClr val="FAFAF8"/>
                </a:solidFill>
                <a:latin typeface="Arial"/>
              </a:rPr>
              <a:t>complesso</a:t>
            </a:r>
            <a:r>
              <a:rPr sz="1600" b="0" i="0" dirty="0">
                <a:solidFill>
                  <a:srgbClr val="FAFAF8"/>
                </a:solidFill>
                <a:latin typeface="Arial"/>
              </a:rPr>
              <a:t> ad alto </a:t>
            </a:r>
            <a:r>
              <a:rPr sz="1600" b="0" i="0" dirty="0" err="1">
                <a:solidFill>
                  <a:srgbClr val="FAFAF8"/>
                </a:solidFill>
                <a:latin typeface="Arial"/>
              </a:rPr>
              <a:t>rischio</a:t>
            </a:r>
            <a:r>
              <a:rPr sz="1600" b="0" i="0" dirty="0">
                <a:solidFill>
                  <a:srgbClr val="FAFAF8"/>
                </a:solidFill>
                <a:latin typeface="Arial"/>
              </a:rPr>
              <a:t> </a:t>
            </a:r>
            <a:r>
              <a:rPr sz="1600" b="0" i="0" dirty="0" err="1">
                <a:solidFill>
                  <a:srgbClr val="FAFAF8"/>
                </a:solidFill>
                <a:latin typeface="Arial"/>
              </a:rPr>
              <a:t>cardiovascolare</a:t>
            </a:r>
            <a:r>
              <a:rPr sz="1600" b="0" i="0" dirty="0">
                <a:solidFill>
                  <a:srgbClr val="FAFAF8"/>
                </a:solidFill>
                <a:latin typeface="Arial"/>
              </a:rPr>
              <a:t> o </a:t>
            </a:r>
            <a:r>
              <a:rPr sz="1600" b="0" i="0" dirty="0" err="1">
                <a:solidFill>
                  <a:srgbClr val="FAFAF8"/>
                </a:solidFill>
                <a:latin typeface="Arial"/>
              </a:rPr>
              <a:t>respiratorio</a:t>
            </a:r>
            <a:r>
              <a:rPr sz="1600" b="0" i="0" dirty="0">
                <a:solidFill>
                  <a:srgbClr val="FAFAF8"/>
                </a:solidFill>
                <a:latin typeface="Arial"/>
              </a:rPr>
              <a:t>, </a:t>
            </a:r>
            <a:r>
              <a:rPr sz="1600" b="0" i="0" dirty="0" err="1">
                <a:solidFill>
                  <a:srgbClr val="FAFAF8"/>
                </a:solidFill>
                <a:latin typeface="Arial"/>
              </a:rPr>
              <a:t>i</a:t>
            </a:r>
            <a:r>
              <a:rPr sz="1600" b="0" i="0" dirty="0">
                <a:solidFill>
                  <a:srgbClr val="FAFAF8"/>
                </a:solidFill>
                <a:latin typeface="Arial"/>
              </a:rPr>
              <a:t> </a:t>
            </a:r>
            <a:r>
              <a:rPr sz="1600" b="0" i="0" dirty="0" err="1">
                <a:solidFill>
                  <a:srgbClr val="FAFAF8"/>
                </a:solidFill>
                <a:latin typeface="Arial"/>
              </a:rPr>
              <a:t>costi</a:t>
            </a:r>
            <a:r>
              <a:rPr sz="1600" b="0" i="0" dirty="0">
                <a:solidFill>
                  <a:srgbClr val="FAFAF8"/>
                </a:solidFill>
                <a:latin typeface="Arial"/>
              </a:rPr>
              <a:t> </a:t>
            </a:r>
            <a:r>
              <a:rPr sz="1600" b="0" i="0" dirty="0" err="1">
                <a:solidFill>
                  <a:srgbClr val="FAFAF8"/>
                </a:solidFill>
                <a:latin typeface="Arial"/>
              </a:rPr>
              <a:t>della</a:t>
            </a:r>
            <a:r>
              <a:rPr sz="1600" b="0" i="0" dirty="0">
                <a:solidFill>
                  <a:srgbClr val="FAFAF8"/>
                </a:solidFill>
                <a:latin typeface="Arial"/>
              </a:rPr>
              <a:t> </a:t>
            </a:r>
            <a:r>
              <a:rPr sz="1600" b="0" i="0" dirty="0" err="1">
                <a:solidFill>
                  <a:srgbClr val="FAFAF8"/>
                </a:solidFill>
                <a:latin typeface="Arial"/>
              </a:rPr>
              <a:t>degenza</a:t>
            </a:r>
            <a:r>
              <a:rPr sz="1600" b="0" i="0" dirty="0">
                <a:solidFill>
                  <a:srgbClr val="FAFAF8"/>
                </a:solidFill>
                <a:latin typeface="Arial"/>
              </a:rPr>
              <a:t> </a:t>
            </a:r>
            <a:r>
              <a:rPr sz="1600" b="0" i="0" dirty="0" err="1">
                <a:solidFill>
                  <a:srgbClr val="FAFAF8"/>
                </a:solidFill>
                <a:latin typeface="Arial"/>
              </a:rPr>
              <a:t>ordinaria</a:t>
            </a:r>
            <a:r>
              <a:rPr sz="1600" b="0" i="0" dirty="0">
                <a:solidFill>
                  <a:srgbClr val="FAFAF8"/>
                </a:solidFill>
                <a:latin typeface="Arial"/>
              </a:rPr>
              <a:t> </a:t>
            </a:r>
            <a:r>
              <a:rPr sz="1600" b="0" i="0" dirty="0" err="1">
                <a:solidFill>
                  <a:srgbClr val="FAFAF8"/>
                </a:solidFill>
                <a:latin typeface="Arial"/>
              </a:rPr>
              <a:t>ordinariamente</a:t>
            </a:r>
            <a:r>
              <a:rPr sz="1600" b="0" i="0" dirty="0">
                <a:solidFill>
                  <a:srgbClr val="FAFAF8"/>
                </a:solidFill>
                <a:latin typeface="Arial"/>
              </a:rPr>
              <a:t> </a:t>
            </a:r>
            <a:r>
              <a:rPr sz="1600" b="0" i="0" dirty="0" err="1">
                <a:solidFill>
                  <a:srgbClr val="FAFAF8"/>
                </a:solidFill>
                <a:latin typeface="Arial"/>
              </a:rPr>
              <a:t>erodono</a:t>
            </a:r>
            <a:r>
              <a:rPr sz="1600" b="0" i="0" dirty="0">
                <a:solidFill>
                  <a:srgbClr val="FAFAF8"/>
                </a:solidFill>
                <a:latin typeface="Arial"/>
              </a:rPr>
              <a:t> </a:t>
            </a:r>
            <a:r>
              <a:rPr sz="1600" b="0" i="0" dirty="0" err="1">
                <a:solidFill>
                  <a:srgbClr val="FAFAF8"/>
                </a:solidFill>
                <a:latin typeface="Arial"/>
              </a:rPr>
              <a:t>i</a:t>
            </a:r>
            <a:r>
              <a:rPr sz="1600" b="0" i="0" dirty="0">
                <a:solidFill>
                  <a:srgbClr val="FAFAF8"/>
                </a:solidFill>
                <a:latin typeface="Arial"/>
              </a:rPr>
              <a:t> </a:t>
            </a:r>
            <a:r>
              <a:rPr sz="1600" b="0" i="0" dirty="0" err="1">
                <a:solidFill>
                  <a:srgbClr val="FAFAF8"/>
                </a:solidFill>
                <a:latin typeface="Arial"/>
              </a:rPr>
              <a:t>margini</a:t>
            </a:r>
            <a:r>
              <a:rPr sz="1600" b="0" i="0" dirty="0">
                <a:solidFill>
                  <a:srgbClr val="FAFAF8"/>
                </a:solidFill>
                <a:latin typeface="Arial"/>
              </a:rPr>
              <a:t> </a:t>
            </a:r>
            <a:r>
              <a:rPr sz="1600" b="0" i="0" dirty="0" err="1">
                <a:solidFill>
                  <a:srgbClr val="FAFAF8"/>
                </a:solidFill>
                <a:latin typeface="Arial"/>
              </a:rPr>
              <a:t>già</a:t>
            </a:r>
            <a:r>
              <a:rPr sz="1600" b="0" i="0" dirty="0">
                <a:solidFill>
                  <a:srgbClr val="FAFAF8"/>
                </a:solidFill>
                <a:latin typeface="Arial"/>
              </a:rPr>
              <a:t> </a:t>
            </a:r>
            <a:r>
              <a:rPr sz="1600" b="0" i="0" dirty="0" err="1">
                <a:solidFill>
                  <a:srgbClr val="FAFAF8"/>
                </a:solidFill>
                <a:latin typeface="Arial"/>
              </a:rPr>
              <a:t>risicati</a:t>
            </a:r>
            <a:r>
              <a:rPr sz="1600" b="0" i="0" dirty="0">
                <a:solidFill>
                  <a:srgbClr val="FAFAF8"/>
                </a:solidFill>
                <a:latin typeface="Arial"/>
              </a:rPr>
              <a:t>.</a:t>
            </a:r>
          </a:p>
          <a:p>
            <a:pPr algn="l">
              <a:spcBef>
                <a:spcPts val="0"/>
              </a:spcBef>
              <a:spcAft>
                <a:spcPts val="400"/>
              </a:spcAft>
            </a:pPr>
            <a:r>
              <a:rPr sz="1600" b="1" i="0" dirty="0">
                <a:solidFill>
                  <a:srgbClr val="A82424"/>
                </a:solidFill>
                <a:latin typeface="Arial"/>
              </a:rPr>
              <a:t>IL PUNTO DI ROTTURA FINANZIARIA:</a:t>
            </a:r>
            <a:r>
              <a:rPr sz="1600" dirty="0"/>
              <a:t/>
            </a:r>
            <a:br>
              <a:rPr sz="1600" dirty="0"/>
            </a:br>
            <a:r>
              <a:rPr sz="1600" b="1" i="0" dirty="0">
                <a:solidFill>
                  <a:srgbClr val="A82424"/>
                </a:solidFill>
                <a:latin typeface="Arial"/>
              </a:rPr>
              <a:t>Un </a:t>
            </a:r>
            <a:r>
              <a:rPr sz="1600" b="1" i="0" dirty="0" err="1">
                <a:solidFill>
                  <a:srgbClr val="A82424"/>
                </a:solidFill>
                <a:latin typeface="Arial"/>
              </a:rPr>
              <a:t>singolo</a:t>
            </a:r>
            <a:r>
              <a:rPr sz="1600" b="1" i="0" dirty="0">
                <a:solidFill>
                  <a:srgbClr val="A82424"/>
                </a:solidFill>
                <a:latin typeface="Arial"/>
              </a:rPr>
              <a:t> </a:t>
            </a:r>
            <a:r>
              <a:rPr sz="1600" b="1" i="0" dirty="0" err="1">
                <a:solidFill>
                  <a:srgbClr val="A82424"/>
                </a:solidFill>
                <a:latin typeface="Arial"/>
              </a:rPr>
              <a:t>ed</a:t>
            </a:r>
            <a:r>
              <a:rPr sz="1600" b="1" i="0" dirty="0">
                <a:solidFill>
                  <a:srgbClr val="A82424"/>
                </a:solidFill>
                <a:latin typeface="Arial"/>
              </a:rPr>
              <a:t> </a:t>
            </a:r>
            <a:r>
              <a:rPr sz="1600" b="1" i="0" dirty="0" err="1">
                <a:solidFill>
                  <a:srgbClr val="A82424"/>
                </a:solidFill>
                <a:latin typeface="Arial"/>
              </a:rPr>
              <a:t>eventuale</a:t>
            </a:r>
            <a:r>
              <a:rPr sz="1600" b="1" i="0" dirty="0">
                <a:solidFill>
                  <a:srgbClr val="A82424"/>
                </a:solidFill>
                <a:latin typeface="Arial"/>
              </a:rPr>
              <a:t> </a:t>
            </a:r>
            <a:r>
              <a:rPr sz="1600" b="1" i="0" dirty="0" err="1">
                <a:solidFill>
                  <a:srgbClr val="A82424"/>
                </a:solidFill>
                <a:latin typeface="Arial"/>
              </a:rPr>
              <a:t>passaggio</a:t>
            </a:r>
            <a:r>
              <a:rPr sz="1600" b="1" i="0" dirty="0">
                <a:solidFill>
                  <a:srgbClr val="A82424"/>
                </a:solidFill>
                <a:latin typeface="Arial"/>
              </a:rPr>
              <a:t> post-</a:t>
            </a:r>
            <a:r>
              <a:rPr sz="1600" b="1" i="0" dirty="0" err="1">
                <a:solidFill>
                  <a:srgbClr val="A82424"/>
                </a:solidFill>
                <a:latin typeface="Arial"/>
              </a:rPr>
              <a:t>operatorio</a:t>
            </a:r>
            <a:r>
              <a:rPr sz="1600" b="1" i="0" dirty="0">
                <a:solidFill>
                  <a:srgbClr val="A82424"/>
                </a:solidFill>
                <a:latin typeface="Arial"/>
              </a:rPr>
              <a:t> del </a:t>
            </a:r>
            <a:r>
              <a:rPr sz="1600" b="1" i="0" dirty="0" err="1">
                <a:solidFill>
                  <a:srgbClr val="A82424"/>
                </a:solidFill>
                <a:latin typeface="Arial"/>
              </a:rPr>
              <a:t>paziente</a:t>
            </a:r>
            <a:r>
              <a:rPr sz="1600" b="1" i="0" dirty="0">
                <a:solidFill>
                  <a:srgbClr val="A82424"/>
                </a:solidFill>
                <a:latin typeface="Arial"/>
              </a:rPr>
              <a:t> in </a:t>
            </a:r>
            <a:r>
              <a:rPr sz="1600" b="1" i="0" dirty="0" err="1">
                <a:solidFill>
                  <a:srgbClr val="A82424"/>
                </a:solidFill>
                <a:latin typeface="Arial"/>
              </a:rPr>
              <a:t>Terapia</a:t>
            </a:r>
            <a:r>
              <a:rPr sz="1600" b="1" i="0" dirty="0">
                <a:solidFill>
                  <a:srgbClr val="A82424"/>
                </a:solidFill>
                <a:latin typeface="Arial"/>
              </a:rPr>
              <a:t> </a:t>
            </a:r>
            <a:r>
              <a:rPr sz="1600" b="1" i="0" dirty="0" err="1">
                <a:solidFill>
                  <a:srgbClr val="A82424"/>
                </a:solidFill>
                <a:latin typeface="Arial"/>
              </a:rPr>
              <a:t>Intensiva</a:t>
            </a:r>
            <a:r>
              <a:rPr sz="1600" b="1" i="0" dirty="0">
                <a:solidFill>
                  <a:srgbClr val="A82424"/>
                </a:solidFill>
                <a:latin typeface="Arial"/>
              </a:rPr>
              <a:t> (</a:t>
            </a:r>
            <a:r>
              <a:rPr sz="1600" b="1" i="0" dirty="0" err="1">
                <a:solidFill>
                  <a:srgbClr val="A82424"/>
                </a:solidFill>
                <a:latin typeface="Arial"/>
              </a:rPr>
              <a:t>anche</a:t>
            </a:r>
            <a:r>
              <a:rPr sz="1600" b="1" i="0" dirty="0">
                <a:solidFill>
                  <a:srgbClr val="A82424"/>
                </a:solidFill>
                <a:latin typeface="Arial"/>
              </a:rPr>
              <a:t> solo a </a:t>
            </a:r>
            <a:r>
              <a:rPr sz="1600" b="1" i="0" dirty="0" err="1">
                <a:solidFill>
                  <a:srgbClr val="A82424"/>
                </a:solidFill>
                <a:latin typeface="Arial"/>
              </a:rPr>
              <a:t>scopo</a:t>
            </a:r>
            <a:r>
              <a:rPr sz="1600" b="1" i="0" dirty="0">
                <a:solidFill>
                  <a:srgbClr val="A82424"/>
                </a:solidFill>
                <a:latin typeface="Arial"/>
              </a:rPr>
              <a:t> </a:t>
            </a:r>
            <a:r>
              <a:rPr sz="1600" b="1" i="0" dirty="0" err="1">
                <a:solidFill>
                  <a:srgbClr val="A82424"/>
                </a:solidFill>
                <a:latin typeface="Arial"/>
              </a:rPr>
              <a:t>precauzionale</a:t>
            </a:r>
            <a:r>
              <a:rPr sz="1600" b="1" i="0" dirty="0">
                <a:solidFill>
                  <a:srgbClr val="A82424"/>
                </a:solidFill>
                <a:latin typeface="Arial"/>
              </a:rPr>
              <a:t>/</a:t>
            </a:r>
            <a:r>
              <a:rPr sz="1600" b="1" i="0" dirty="0" err="1">
                <a:solidFill>
                  <a:srgbClr val="A82424"/>
                </a:solidFill>
                <a:latin typeface="Arial"/>
              </a:rPr>
              <a:t>monitoraggio</a:t>
            </a:r>
            <a:r>
              <a:rPr sz="1600" b="1" i="0" dirty="0">
                <a:solidFill>
                  <a:srgbClr val="A82424"/>
                </a:solidFill>
                <a:latin typeface="Arial"/>
              </a:rPr>
              <a:t>) </a:t>
            </a:r>
            <a:r>
              <a:rPr sz="1600" b="1" i="0" dirty="0" err="1">
                <a:solidFill>
                  <a:srgbClr val="A82424"/>
                </a:solidFill>
                <a:latin typeface="Arial"/>
              </a:rPr>
              <a:t>trasforma</a:t>
            </a:r>
            <a:r>
              <a:rPr sz="1600" b="1" i="0" dirty="0">
                <a:solidFill>
                  <a:srgbClr val="A82424"/>
                </a:solidFill>
                <a:latin typeface="Arial"/>
              </a:rPr>
              <a:t> </a:t>
            </a:r>
            <a:r>
              <a:rPr sz="1600" b="1" i="0" dirty="0" err="1">
                <a:solidFill>
                  <a:srgbClr val="A82424"/>
                </a:solidFill>
                <a:latin typeface="Arial"/>
              </a:rPr>
              <a:t>all'istante</a:t>
            </a:r>
            <a:r>
              <a:rPr sz="1600" b="1" i="0" dirty="0">
                <a:solidFill>
                  <a:srgbClr val="A82424"/>
                </a:solidFill>
                <a:latin typeface="Arial"/>
              </a:rPr>
              <a:t> </a:t>
            </a:r>
            <a:r>
              <a:rPr sz="1600" b="1" i="0" dirty="0" err="1">
                <a:solidFill>
                  <a:srgbClr val="A82424"/>
                </a:solidFill>
                <a:latin typeface="Arial"/>
              </a:rPr>
              <a:t>l'intero</a:t>
            </a:r>
            <a:r>
              <a:rPr sz="1600" b="1" i="0" dirty="0">
                <a:solidFill>
                  <a:srgbClr val="A82424"/>
                </a:solidFill>
                <a:latin typeface="Arial"/>
              </a:rPr>
              <a:t> </a:t>
            </a:r>
            <a:r>
              <a:rPr sz="1600" b="1" i="0" dirty="0" err="1">
                <a:solidFill>
                  <a:srgbClr val="A82424"/>
                </a:solidFill>
                <a:latin typeface="Arial"/>
              </a:rPr>
              <a:t>ricovero</a:t>
            </a:r>
            <a:r>
              <a:rPr sz="1600" b="1" i="0" dirty="0">
                <a:solidFill>
                  <a:srgbClr val="A82424"/>
                </a:solidFill>
                <a:latin typeface="Arial"/>
              </a:rPr>
              <a:t> in un </a:t>
            </a:r>
            <a:r>
              <a:rPr sz="1600" b="1" i="0" dirty="0" err="1">
                <a:solidFill>
                  <a:srgbClr val="A82424"/>
                </a:solidFill>
                <a:latin typeface="Arial"/>
              </a:rPr>
              <a:t>debito</a:t>
            </a:r>
            <a:r>
              <a:rPr sz="1600" b="1" i="0" dirty="0">
                <a:solidFill>
                  <a:srgbClr val="A82424"/>
                </a:solidFill>
                <a:latin typeface="Arial"/>
              </a:rPr>
              <a:t> </a:t>
            </a:r>
            <a:r>
              <a:rPr sz="1600" b="1" i="0" dirty="0" err="1">
                <a:solidFill>
                  <a:srgbClr val="A82424"/>
                </a:solidFill>
                <a:latin typeface="Arial"/>
              </a:rPr>
              <a:t>certo</a:t>
            </a:r>
            <a:r>
              <a:rPr sz="1600" b="1" i="0" dirty="0">
                <a:solidFill>
                  <a:srgbClr val="A82424"/>
                </a:solidFill>
                <a:latin typeface="Arial"/>
              </a:rPr>
              <a:t> e </a:t>
            </a:r>
            <a:r>
              <a:rPr sz="1600" b="1" i="0" dirty="0" err="1">
                <a:solidFill>
                  <a:srgbClr val="A82424"/>
                </a:solidFill>
                <a:latin typeface="Arial"/>
              </a:rPr>
              <a:t>insostenibile</a:t>
            </a:r>
            <a:r>
              <a:rPr sz="1600" b="1" i="0" dirty="0">
                <a:solidFill>
                  <a:srgbClr val="A82424"/>
                </a:solidFill>
                <a:latin typeface="Arial"/>
              </a:rPr>
              <a:t> per </a:t>
            </a:r>
            <a:r>
              <a:rPr sz="1600" b="1" i="0" dirty="0" err="1">
                <a:solidFill>
                  <a:srgbClr val="A82424"/>
                </a:solidFill>
                <a:latin typeface="Arial"/>
              </a:rPr>
              <a:t>l'Azienda</a:t>
            </a:r>
            <a:r>
              <a:rPr sz="1600" b="1" i="0" dirty="0">
                <a:solidFill>
                  <a:srgbClr val="A82424"/>
                </a:solidFill>
                <a:latin typeface="Arial"/>
              </a:rPr>
              <a:t> </a:t>
            </a:r>
            <a:r>
              <a:rPr sz="1600" b="1" i="0" dirty="0" err="1">
                <a:solidFill>
                  <a:srgbClr val="A82424"/>
                </a:solidFill>
                <a:latin typeface="Arial"/>
              </a:rPr>
              <a:t>Ospedaliera</a:t>
            </a:r>
            <a:r>
              <a:rPr sz="1600" b="1" i="0" dirty="0">
                <a:solidFill>
                  <a:srgbClr val="A82424"/>
                </a:solidFill>
                <a:latin typeface="Arial"/>
              </a:rPr>
              <a:t>.</a:t>
            </a:r>
          </a:p>
        </p:txBody>
      </p:sp>
      <p:pic>
        <p:nvPicPr>
          <p:cNvPr id="2050" name="Picture 2" descr="punto di rottura 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305560"/>
            <a:ext cx="5879465" cy="53129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604173" cy="1143000"/>
          </a:xfrm>
        </p:spPr>
        <p:txBody>
          <a:bodyPr wrap="square"/>
          <a:lstStyle/>
          <a:p>
            <a:pPr algn="l">
              <a:spcBef>
                <a:spcPts val="0"/>
              </a:spcBef>
              <a:spcAft>
                <a:spcPts val="0"/>
              </a:spcAft>
            </a:pPr>
            <a:r>
              <a:rPr sz="2400" b="1">
                <a:solidFill>
                  <a:srgbClr val="111E38"/>
                </a:solidFill>
                <a:latin typeface="Georgia"/>
              </a:rPr>
              <a:t>L'assenza di canali pre-operatori rapidi alimenta la rinuncia alle cure</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645920"/>
            <a:ext cx="4754880" cy="3539430"/>
          </a:xfrm>
          <a:prstGeom prst="rect">
            <a:avLst/>
          </a:prstGeom>
          <a:noFill/>
        </p:spPr>
        <p:txBody>
          <a:bodyPr wrap="square" lIns="0" tIns="0" rIns="0" bIns="0">
            <a:spAutoFit/>
          </a:bodyPr>
          <a:lstStyle/>
          <a:p>
            <a:pPr algn="l">
              <a:spcBef>
                <a:spcPts val="0"/>
              </a:spcBef>
              <a:spcAft>
                <a:spcPts val="1200"/>
              </a:spcAft>
            </a:pPr>
            <a:r>
              <a:rPr sz="2000" b="1" i="0" dirty="0" err="1" smtClean="0">
                <a:solidFill>
                  <a:srgbClr val="FF0000"/>
                </a:solidFill>
                <a:latin typeface="Arial"/>
              </a:rPr>
              <a:t>Oltre</a:t>
            </a:r>
            <a:r>
              <a:rPr sz="2000" b="1" i="0" dirty="0" smtClean="0">
                <a:solidFill>
                  <a:srgbClr val="FF0000"/>
                </a:solidFill>
                <a:latin typeface="Arial"/>
              </a:rPr>
              <a:t> </a:t>
            </a:r>
            <a:r>
              <a:rPr sz="2000" b="1" i="0" dirty="0" err="1">
                <a:solidFill>
                  <a:srgbClr val="FF0000"/>
                </a:solidFill>
                <a:latin typeface="Arial"/>
              </a:rPr>
              <a:t>alla</a:t>
            </a:r>
            <a:r>
              <a:rPr sz="2000" b="1" i="0" dirty="0">
                <a:solidFill>
                  <a:srgbClr val="FF0000"/>
                </a:solidFill>
                <a:latin typeface="Arial"/>
              </a:rPr>
              <a:t> </a:t>
            </a:r>
            <a:r>
              <a:rPr sz="2000" b="1" i="0" dirty="0" err="1">
                <a:solidFill>
                  <a:srgbClr val="FF0000"/>
                </a:solidFill>
                <a:latin typeface="Arial"/>
              </a:rPr>
              <a:t>barriera</a:t>
            </a:r>
            <a:r>
              <a:rPr sz="2000" b="1" i="0" dirty="0">
                <a:solidFill>
                  <a:srgbClr val="FF0000"/>
                </a:solidFill>
                <a:latin typeface="Arial"/>
              </a:rPr>
              <a:t> </a:t>
            </a:r>
            <a:r>
              <a:rPr sz="2000" b="1" i="0" dirty="0" err="1">
                <a:solidFill>
                  <a:srgbClr val="FF0000"/>
                </a:solidFill>
                <a:latin typeface="Arial"/>
              </a:rPr>
              <a:t>tariffaria</a:t>
            </a:r>
            <a:r>
              <a:rPr sz="2000" b="1" i="0" dirty="0">
                <a:solidFill>
                  <a:srgbClr val="FF0000"/>
                </a:solidFill>
                <a:latin typeface="Arial"/>
              </a:rPr>
              <a:t> </a:t>
            </a:r>
            <a:r>
              <a:rPr sz="2000" b="1" i="0" dirty="0" err="1">
                <a:solidFill>
                  <a:srgbClr val="FF0000"/>
                </a:solidFill>
                <a:latin typeface="Arial"/>
              </a:rPr>
              <a:t>economica</a:t>
            </a:r>
            <a:r>
              <a:rPr sz="2000" b="1" i="0" dirty="0">
                <a:solidFill>
                  <a:srgbClr val="FF0000"/>
                </a:solidFill>
                <a:latin typeface="Arial"/>
              </a:rPr>
              <a:t>, </a:t>
            </a:r>
            <a:r>
              <a:rPr sz="2000" b="1" i="0" dirty="0" err="1">
                <a:solidFill>
                  <a:srgbClr val="FF0000"/>
                </a:solidFill>
                <a:latin typeface="Arial"/>
              </a:rPr>
              <a:t>il</a:t>
            </a:r>
            <a:r>
              <a:rPr sz="2000" b="1" i="0" dirty="0">
                <a:solidFill>
                  <a:srgbClr val="FF0000"/>
                </a:solidFill>
                <a:latin typeface="Arial"/>
              </a:rPr>
              <a:t> </a:t>
            </a:r>
            <a:r>
              <a:rPr sz="2000" b="1" i="0" dirty="0" err="1">
                <a:solidFill>
                  <a:srgbClr val="FF0000"/>
                </a:solidFill>
                <a:latin typeface="Arial"/>
              </a:rPr>
              <a:t>vero</a:t>
            </a:r>
            <a:r>
              <a:rPr sz="2000" b="1" i="0" dirty="0">
                <a:solidFill>
                  <a:srgbClr val="FF0000"/>
                </a:solidFill>
                <a:latin typeface="Arial"/>
              </a:rPr>
              <a:t> </a:t>
            </a:r>
            <a:r>
              <a:rPr sz="2000" b="1" i="0" dirty="0" err="1">
                <a:solidFill>
                  <a:srgbClr val="FF0000"/>
                </a:solidFill>
                <a:latin typeface="Arial"/>
              </a:rPr>
              <a:t>blocco</a:t>
            </a:r>
            <a:r>
              <a:rPr sz="2000" b="1" i="0" dirty="0">
                <a:solidFill>
                  <a:srgbClr val="FF0000"/>
                </a:solidFill>
                <a:latin typeface="Arial"/>
              </a:rPr>
              <a:t> del </a:t>
            </a:r>
            <a:r>
              <a:rPr sz="2000" b="1" i="0" dirty="0" err="1">
                <a:solidFill>
                  <a:srgbClr val="FF0000"/>
                </a:solidFill>
                <a:latin typeface="Arial"/>
              </a:rPr>
              <a:t>sistema</a:t>
            </a:r>
            <a:r>
              <a:rPr sz="2000" b="1" i="0" dirty="0">
                <a:solidFill>
                  <a:srgbClr val="FF0000"/>
                </a:solidFill>
                <a:latin typeface="Arial"/>
              </a:rPr>
              <a:t> è di </a:t>
            </a:r>
            <a:r>
              <a:rPr sz="2000" b="1" i="0" dirty="0" err="1">
                <a:solidFill>
                  <a:srgbClr val="FF0000"/>
                </a:solidFill>
                <a:latin typeface="Arial"/>
              </a:rPr>
              <a:t>natura</a:t>
            </a:r>
            <a:r>
              <a:rPr sz="2000" b="1" i="0" dirty="0">
                <a:solidFill>
                  <a:srgbClr val="FF0000"/>
                </a:solidFill>
                <a:latin typeface="Arial"/>
              </a:rPr>
              <a:t> </a:t>
            </a:r>
            <a:r>
              <a:rPr sz="2000" b="1" i="0" dirty="0" err="1">
                <a:solidFill>
                  <a:srgbClr val="FF0000"/>
                </a:solidFill>
                <a:latin typeface="Arial"/>
              </a:rPr>
              <a:t>prettamente</a:t>
            </a:r>
            <a:r>
              <a:rPr sz="2000" b="1" i="0" dirty="0">
                <a:solidFill>
                  <a:srgbClr val="FF0000"/>
                </a:solidFill>
                <a:latin typeface="Arial"/>
              </a:rPr>
              <a:t> </a:t>
            </a:r>
            <a:r>
              <a:rPr sz="2000" b="1" i="0" dirty="0" err="1">
                <a:solidFill>
                  <a:srgbClr val="FF0000"/>
                </a:solidFill>
                <a:latin typeface="Arial"/>
              </a:rPr>
              <a:t>organizzativa</a:t>
            </a:r>
            <a:r>
              <a:rPr sz="2000" b="1" i="0" dirty="0" smtClean="0">
                <a:solidFill>
                  <a:srgbClr val="FF0000"/>
                </a:solidFill>
                <a:latin typeface="Arial"/>
              </a:rPr>
              <a:t>.</a:t>
            </a:r>
            <a:endParaRPr lang="it-IT" sz="2000" b="1" i="0" dirty="0" smtClean="0">
              <a:solidFill>
                <a:srgbClr val="FF0000"/>
              </a:solidFill>
              <a:latin typeface="Arial"/>
            </a:endParaRPr>
          </a:p>
          <a:p>
            <a:pPr algn="l">
              <a:spcBef>
                <a:spcPts val="0"/>
              </a:spcBef>
              <a:spcAft>
                <a:spcPts val="1200"/>
              </a:spcAft>
            </a:pPr>
            <a:endParaRPr sz="2000" b="0" i="0" dirty="0">
              <a:solidFill>
                <a:srgbClr val="111E38"/>
              </a:solidFill>
              <a:latin typeface="Arial"/>
            </a:endParaRPr>
          </a:p>
          <a:p>
            <a:pPr algn="l">
              <a:spcBef>
                <a:spcPts val="0"/>
              </a:spcBef>
              <a:spcAft>
                <a:spcPts val="1200"/>
              </a:spcAft>
            </a:pPr>
            <a:r>
              <a:rPr sz="2000" b="1" i="0" dirty="0" smtClean="0">
                <a:solidFill>
                  <a:srgbClr val="111E38"/>
                </a:solidFill>
                <a:latin typeface="Arial"/>
              </a:rPr>
              <a:t>La </a:t>
            </a:r>
            <a:r>
              <a:rPr sz="2000" b="1" i="0" dirty="0" err="1">
                <a:solidFill>
                  <a:srgbClr val="111E38"/>
                </a:solidFill>
                <a:latin typeface="Arial"/>
              </a:rPr>
              <a:t>mancanza</a:t>
            </a:r>
            <a:r>
              <a:rPr sz="2000" b="1" i="0" dirty="0">
                <a:solidFill>
                  <a:srgbClr val="111E38"/>
                </a:solidFill>
                <a:latin typeface="Arial"/>
              </a:rPr>
              <a:t> di </a:t>
            </a:r>
            <a:r>
              <a:rPr sz="2000" b="1" i="0" dirty="0" err="1">
                <a:solidFill>
                  <a:srgbClr val="111E38"/>
                </a:solidFill>
                <a:latin typeface="Arial"/>
              </a:rPr>
              <a:t>canali</a:t>
            </a:r>
            <a:r>
              <a:rPr sz="2000" b="1" i="0" dirty="0">
                <a:solidFill>
                  <a:srgbClr val="111E38"/>
                </a:solidFill>
                <a:latin typeface="Arial"/>
              </a:rPr>
              <a:t> </a:t>
            </a:r>
            <a:r>
              <a:rPr sz="2000" b="1" i="0" dirty="0" err="1">
                <a:solidFill>
                  <a:srgbClr val="111E38"/>
                </a:solidFill>
                <a:latin typeface="Arial"/>
              </a:rPr>
              <a:t>convenzionati</a:t>
            </a:r>
            <a:r>
              <a:rPr sz="2000" b="1" i="0" dirty="0">
                <a:solidFill>
                  <a:srgbClr val="111E38"/>
                </a:solidFill>
                <a:latin typeface="Arial"/>
              </a:rPr>
              <a:t> </a:t>
            </a:r>
            <a:r>
              <a:rPr sz="2000" b="1" i="0" dirty="0" err="1">
                <a:solidFill>
                  <a:srgbClr val="111E38"/>
                </a:solidFill>
                <a:latin typeface="Arial"/>
              </a:rPr>
              <a:t>regionali</a:t>
            </a:r>
            <a:r>
              <a:rPr sz="2000" b="1" i="0" dirty="0">
                <a:solidFill>
                  <a:srgbClr val="111E38"/>
                </a:solidFill>
                <a:latin typeface="Arial"/>
              </a:rPr>
              <a:t> </a:t>
            </a:r>
            <a:r>
              <a:rPr sz="2000" b="1" i="0" dirty="0" err="1">
                <a:solidFill>
                  <a:srgbClr val="111E38"/>
                </a:solidFill>
                <a:latin typeface="Arial"/>
              </a:rPr>
              <a:t>rapidi</a:t>
            </a:r>
            <a:r>
              <a:rPr sz="2000" b="1" i="0" dirty="0">
                <a:solidFill>
                  <a:srgbClr val="111E38"/>
                </a:solidFill>
                <a:latin typeface="Arial"/>
              </a:rPr>
              <a:t> per </a:t>
            </a:r>
            <a:r>
              <a:rPr sz="2000" b="1" i="0" dirty="0" err="1">
                <a:solidFill>
                  <a:srgbClr val="111E38"/>
                </a:solidFill>
                <a:latin typeface="Arial"/>
              </a:rPr>
              <a:t>il</a:t>
            </a:r>
            <a:r>
              <a:rPr sz="2000" b="1" i="0" dirty="0">
                <a:solidFill>
                  <a:srgbClr val="111E38"/>
                </a:solidFill>
                <a:latin typeface="Arial"/>
              </a:rPr>
              <a:t> work-up </a:t>
            </a:r>
            <a:r>
              <a:rPr sz="2000" b="1" i="0" dirty="0" err="1">
                <a:solidFill>
                  <a:srgbClr val="111E38"/>
                </a:solidFill>
                <a:latin typeface="Arial"/>
              </a:rPr>
              <a:t>diagnostico</a:t>
            </a:r>
            <a:r>
              <a:rPr sz="2000" b="1" i="0" dirty="0">
                <a:solidFill>
                  <a:srgbClr val="111E38"/>
                </a:solidFill>
                <a:latin typeface="Arial"/>
              </a:rPr>
              <a:t> </a:t>
            </a:r>
            <a:r>
              <a:rPr sz="2000" b="1" i="0" dirty="0" err="1">
                <a:solidFill>
                  <a:srgbClr val="111E38"/>
                </a:solidFill>
                <a:latin typeface="Arial"/>
              </a:rPr>
              <a:t>preoperatorio</a:t>
            </a:r>
            <a:r>
              <a:rPr sz="2000" b="1" i="0" dirty="0">
                <a:solidFill>
                  <a:srgbClr val="111E38"/>
                </a:solidFill>
                <a:latin typeface="Arial"/>
              </a:rPr>
              <a:t> </a:t>
            </a:r>
            <a:r>
              <a:rPr sz="2000" b="1" i="0" dirty="0" err="1">
                <a:solidFill>
                  <a:srgbClr val="111E38"/>
                </a:solidFill>
                <a:latin typeface="Arial"/>
              </a:rPr>
              <a:t>costringe</a:t>
            </a:r>
            <a:r>
              <a:rPr sz="2000" b="1" i="0" dirty="0">
                <a:solidFill>
                  <a:srgbClr val="111E38"/>
                </a:solidFill>
                <a:latin typeface="Arial"/>
              </a:rPr>
              <a:t> </a:t>
            </a:r>
            <a:r>
              <a:rPr sz="2000" b="1" i="0" dirty="0" err="1">
                <a:solidFill>
                  <a:srgbClr val="111E38"/>
                </a:solidFill>
                <a:latin typeface="Arial"/>
              </a:rPr>
              <a:t>il</a:t>
            </a:r>
            <a:r>
              <a:rPr sz="2000" b="1" i="0" dirty="0">
                <a:solidFill>
                  <a:srgbClr val="111E38"/>
                </a:solidFill>
                <a:latin typeface="Arial"/>
              </a:rPr>
              <a:t> </a:t>
            </a:r>
            <a:r>
              <a:rPr sz="2000" b="1" i="0" dirty="0" err="1">
                <a:solidFill>
                  <a:srgbClr val="111E38"/>
                </a:solidFill>
                <a:latin typeface="Arial"/>
              </a:rPr>
              <a:t>paziente</a:t>
            </a:r>
            <a:r>
              <a:rPr sz="2000" b="1" i="0" dirty="0">
                <a:solidFill>
                  <a:srgbClr val="111E38"/>
                </a:solidFill>
                <a:latin typeface="Arial"/>
              </a:rPr>
              <a:t> </a:t>
            </a:r>
            <a:r>
              <a:rPr sz="2000" b="1" i="0" dirty="0" err="1">
                <a:solidFill>
                  <a:srgbClr val="111E38"/>
                </a:solidFill>
                <a:latin typeface="Arial"/>
              </a:rPr>
              <a:t>bariatrico</a:t>
            </a:r>
            <a:r>
              <a:rPr sz="2000" b="1" i="0" dirty="0">
                <a:solidFill>
                  <a:srgbClr val="111E38"/>
                </a:solidFill>
                <a:latin typeface="Arial"/>
              </a:rPr>
              <a:t> </a:t>
            </a:r>
            <a:r>
              <a:rPr sz="2000" b="1" i="0" dirty="0" err="1">
                <a:solidFill>
                  <a:srgbClr val="111E38"/>
                </a:solidFill>
                <a:latin typeface="Arial"/>
              </a:rPr>
              <a:t>nelle</a:t>
            </a:r>
            <a:r>
              <a:rPr sz="2000" b="1" i="0" dirty="0">
                <a:solidFill>
                  <a:srgbClr val="111E38"/>
                </a:solidFill>
                <a:latin typeface="Arial"/>
              </a:rPr>
              <a:t> </a:t>
            </a:r>
            <a:r>
              <a:rPr sz="2000" b="1" i="0" dirty="0" err="1">
                <a:solidFill>
                  <a:srgbClr val="111E38"/>
                </a:solidFill>
                <a:latin typeface="Arial"/>
              </a:rPr>
              <a:t>normali</a:t>
            </a:r>
            <a:r>
              <a:rPr sz="2000" b="1" i="0" dirty="0">
                <a:solidFill>
                  <a:srgbClr val="111E38"/>
                </a:solidFill>
                <a:latin typeface="Arial"/>
              </a:rPr>
              <a:t> e </a:t>
            </a:r>
            <a:r>
              <a:rPr sz="2000" b="1" i="0" dirty="0" err="1">
                <a:solidFill>
                  <a:srgbClr val="111E38"/>
                </a:solidFill>
                <a:latin typeface="Arial"/>
              </a:rPr>
              <a:t>sature</a:t>
            </a:r>
            <a:r>
              <a:rPr sz="2000" b="1" i="0" dirty="0">
                <a:solidFill>
                  <a:srgbClr val="111E38"/>
                </a:solidFill>
                <a:latin typeface="Arial"/>
              </a:rPr>
              <a:t> </a:t>
            </a:r>
            <a:r>
              <a:rPr sz="2000" b="1" i="0" dirty="0" err="1">
                <a:solidFill>
                  <a:srgbClr val="111E38"/>
                </a:solidFill>
                <a:latin typeface="Arial"/>
              </a:rPr>
              <a:t>liste</a:t>
            </a:r>
            <a:r>
              <a:rPr sz="2000" b="1" i="0" dirty="0">
                <a:solidFill>
                  <a:srgbClr val="111E38"/>
                </a:solidFill>
                <a:latin typeface="Arial"/>
              </a:rPr>
              <a:t> </a:t>
            </a:r>
            <a:r>
              <a:rPr sz="2000" b="1" i="0" dirty="0" err="1">
                <a:solidFill>
                  <a:srgbClr val="111E38"/>
                </a:solidFill>
                <a:latin typeface="Arial"/>
              </a:rPr>
              <a:t>d'attesa</a:t>
            </a:r>
            <a:r>
              <a:rPr sz="2000" b="1" i="0" dirty="0">
                <a:solidFill>
                  <a:srgbClr val="111E38"/>
                </a:solidFill>
                <a:latin typeface="Arial"/>
              </a:rPr>
              <a:t> </a:t>
            </a:r>
            <a:r>
              <a:rPr sz="2000" b="1" i="0" dirty="0" err="1">
                <a:solidFill>
                  <a:srgbClr val="111E38"/>
                </a:solidFill>
                <a:latin typeface="Arial"/>
              </a:rPr>
              <a:t>ordinarie</a:t>
            </a:r>
            <a:r>
              <a:rPr sz="2000" b="1" i="0" dirty="0">
                <a:solidFill>
                  <a:srgbClr val="111E38"/>
                </a:solidFill>
                <a:latin typeface="Arial"/>
              </a:rPr>
              <a:t>.</a:t>
            </a:r>
          </a:p>
          <a:p>
            <a:pPr algn="l">
              <a:spcBef>
                <a:spcPts val="0"/>
              </a:spcBef>
              <a:spcAft>
                <a:spcPts val="400"/>
              </a:spcAft>
            </a:pPr>
            <a:endParaRPr sz="2000" b="0" i="0" dirty="0">
              <a:solidFill>
                <a:srgbClr val="111E38"/>
              </a:solidFill>
              <a:latin typeface="Arial"/>
            </a:endParaRPr>
          </a:p>
        </p:txBody>
      </p:sp>
      <p:pic>
        <p:nvPicPr>
          <p:cNvPr id="14" name="Immagine 13"/>
          <p:cNvPicPr>
            <a:picLocks noChangeAspect="1"/>
          </p:cNvPicPr>
          <p:nvPr/>
        </p:nvPicPr>
        <p:blipFill>
          <a:blip r:embed="rId2"/>
          <a:stretch>
            <a:fillRect/>
          </a:stretch>
        </p:blipFill>
        <p:spPr>
          <a:xfrm>
            <a:off x="5894614" y="1371600"/>
            <a:ext cx="6166758" cy="5350330"/>
          </a:xfrm>
          <a:prstGeom prst="rect">
            <a:avLst/>
          </a:prstGeom>
        </p:spPr>
      </p:pic>
    </p:spTree>
    <p:extLst>
      <p:ext uri="{BB962C8B-B14F-4D97-AF65-F5344CB8AC3E}">
        <p14:creationId xmlns:p14="http://schemas.microsoft.com/office/powerpoint/2010/main" val="19056154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380125" cy="1143000"/>
          </a:xfrm>
        </p:spPr>
        <p:txBody>
          <a:bodyPr wrap="square"/>
          <a:lstStyle/>
          <a:p>
            <a:pPr algn="l">
              <a:spcBef>
                <a:spcPts val="0"/>
              </a:spcBef>
              <a:spcAft>
                <a:spcPts val="0"/>
              </a:spcAft>
            </a:pPr>
            <a:r>
              <a:rPr sz="2400" b="1">
                <a:solidFill>
                  <a:srgbClr val="111E38"/>
                </a:solidFill>
                <a:latin typeface="Georgia"/>
              </a:rPr>
              <a:t>L'assenza di canali pre-operatori rapidi alimenta la rinuncia alle cure</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1644" y="1789248"/>
            <a:ext cx="6117770" cy="3365024"/>
          </a:xfrm>
          <a:prstGeom prst="rect">
            <a:avLst/>
          </a:prstGeom>
          <a:noFill/>
        </p:spPr>
        <p:txBody>
          <a:bodyPr wrap="square" lIns="0" tIns="0" rIns="0" bIns="0">
            <a:spAutoFit/>
          </a:bodyPr>
          <a:lstStyle/>
          <a:p>
            <a:pPr algn="ctr">
              <a:spcBef>
                <a:spcPts val="0"/>
              </a:spcBef>
              <a:spcAft>
                <a:spcPts val="400"/>
              </a:spcAft>
            </a:pPr>
            <a:r>
              <a:rPr sz="3600" b="1" i="0" dirty="0" smtClean="0">
                <a:solidFill>
                  <a:srgbClr val="111E38"/>
                </a:solidFill>
                <a:latin typeface="Arial"/>
              </a:rPr>
              <a:t>Trauma </a:t>
            </a:r>
            <a:r>
              <a:rPr sz="3600" b="1" i="0" dirty="0" err="1">
                <a:solidFill>
                  <a:srgbClr val="111E38"/>
                </a:solidFill>
                <a:latin typeface="Arial"/>
              </a:rPr>
              <a:t>Psicologico</a:t>
            </a:r>
            <a:r>
              <a:rPr sz="3600" b="1" i="0" dirty="0" smtClean="0">
                <a:solidFill>
                  <a:srgbClr val="111E38"/>
                </a:solidFill>
                <a:latin typeface="Arial"/>
              </a:rPr>
              <a:t>:</a:t>
            </a:r>
            <a:endParaRPr lang="it-IT" sz="3600" b="1" i="0" dirty="0" smtClean="0">
              <a:solidFill>
                <a:srgbClr val="111E38"/>
              </a:solidFill>
              <a:latin typeface="Arial"/>
            </a:endParaRPr>
          </a:p>
          <a:p>
            <a:pPr algn="ctr">
              <a:spcBef>
                <a:spcPts val="0"/>
              </a:spcBef>
              <a:spcAft>
                <a:spcPts val="400"/>
              </a:spcAft>
            </a:pPr>
            <a:r>
              <a:rPr sz="3600" b="1" i="0" dirty="0" smtClean="0">
                <a:solidFill>
                  <a:srgbClr val="111E38"/>
                </a:solidFill>
                <a:latin typeface="Arial"/>
              </a:rPr>
              <a:t> </a:t>
            </a:r>
            <a:endParaRPr lang="it-IT" sz="3600" b="1" i="0" dirty="0" smtClean="0">
              <a:solidFill>
                <a:srgbClr val="111E38"/>
              </a:solidFill>
              <a:latin typeface="Arial"/>
            </a:endParaRPr>
          </a:p>
          <a:p>
            <a:pPr algn="ctr">
              <a:spcBef>
                <a:spcPts val="0"/>
              </a:spcBef>
              <a:spcAft>
                <a:spcPts val="400"/>
              </a:spcAft>
            </a:pPr>
            <a:r>
              <a:rPr sz="2800" i="0" dirty="0" err="1" smtClean="0">
                <a:solidFill>
                  <a:srgbClr val="111E38"/>
                </a:solidFill>
                <a:latin typeface="Arial"/>
              </a:rPr>
              <a:t>Questo</a:t>
            </a:r>
            <a:r>
              <a:rPr sz="2800" i="0" dirty="0" smtClean="0">
                <a:solidFill>
                  <a:srgbClr val="111E38"/>
                </a:solidFill>
                <a:latin typeface="Arial"/>
              </a:rPr>
              <a:t> </a:t>
            </a:r>
            <a:r>
              <a:rPr sz="2800" i="0" dirty="0" err="1">
                <a:solidFill>
                  <a:srgbClr val="111E38"/>
                </a:solidFill>
                <a:latin typeface="Arial"/>
              </a:rPr>
              <a:t>vuoto</a:t>
            </a:r>
            <a:r>
              <a:rPr sz="2800" i="0" dirty="0">
                <a:solidFill>
                  <a:srgbClr val="111E38"/>
                </a:solidFill>
                <a:latin typeface="Arial"/>
              </a:rPr>
              <a:t> </a:t>
            </a:r>
            <a:r>
              <a:rPr sz="2800" i="0" dirty="0" err="1">
                <a:solidFill>
                  <a:srgbClr val="111E38"/>
                </a:solidFill>
                <a:latin typeface="Arial"/>
              </a:rPr>
              <a:t>temporale</a:t>
            </a:r>
            <a:r>
              <a:rPr sz="2800" i="0" dirty="0">
                <a:solidFill>
                  <a:srgbClr val="111E38"/>
                </a:solidFill>
                <a:latin typeface="Arial"/>
              </a:rPr>
              <a:t> e </a:t>
            </a:r>
            <a:r>
              <a:rPr sz="2800" i="0" dirty="0" err="1">
                <a:solidFill>
                  <a:srgbClr val="111E38"/>
                </a:solidFill>
                <a:latin typeface="Arial"/>
              </a:rPr>
              <a:t>organizzativo</a:t>
            </a:r>
            <a:r>
              <a:rPr sz="2800" i="0" dirty="0">
                <a:solidFill>
                  <a:srgbClr val="111E38"/>
                </a:solidFill>
                <a:latin typeface="Arial"/>
              </a:rPr>
              <a:t> </a:t>
            </a:r>
            <a:r>
              <a:rPr sz="2800" i="0" dirty="0" err="1">
                <a:solidFill>
                  <a:srgbClr val="111E38"/>
                </a:solidFill>
                <a:latin typeface="Arial"/>
              </a:rPr>
              <a:t>destabilizza</a:t>
            </a:r>
            <a:r>
              <a:rPr sz="2800" i="0" dirty="0">
                <a:solidFill>
                  <a:srgbClr val="111E38"/>
                </a:solidFill>
                <a:latin typeface="Arial"/>
              </a:rPr>
              <a:t> </a:t>
            </a:r>
            <a:r>
              <a:rPr sz="2800" i="0" dirty="0" err="1">
                <a:solidFill>
                  <a:srgbClr val="111E38"/>
                </a:solidFill>
                <a:latin typeface="Arial"/>
              </a:rPr>
              <a:t>il</a:t>
            </a:r>
            <a:r>
              <a:rPr sz="2800" i="0" dirty="0">
                <a:solidFill>
                  <a:srgbClr val="111E38"/>
                </a:solidFill>
                <a:latin typeface="Arial"/>
              </a:rPr>
              <a:t> </a:t>
            </a:r>
            <a:r>
              <a:rPr sz="2800" i="0" dirty="0" err="1">
                <a:solidFill>
                  <a:srgbClr val="111E38"/>
                </a:solidFill>
                <a:latin typeface="Arial"/>
              </a:rPr>
              <a:t>paziente</a:t>
            </a:r>
            <a:r>
              <a:rPr sz="2800" i="0" dirty="0">
                <a:solidFill>
                  <a:srgbClr val="111E38"/>
                </a:solidFill>
                <a:latin typeface="Arial"/>
              </a:rPr>
              <a:t>, </a:t>
            </a:r>
            <a:r>
              <a:rPr sz="2800" i="0" dirty="0" err="1">
                <a:solidFill>
                  <a:srgbClr val="111E38"/>
                </a:solidFill>
                <a:latin typeface="Arial"/>
              </a:rPr>
              <a:t>esponendolo</a:t>
            </a:r>
            <a:r>
              <a:rPr sz="2800" i="0" dirty="0">
                <a:solidFill>
                  <a:srgbClr val="111E38"/>
                </a:solidFill>
                <a:latin typeface="Arial"/>
              </a:rPr>
              <a:t> al </a:t>
            </a:r>
            <a:r>
              <a:rPr sz="2800" i="0" dirty="0" err="1">
                <a:solidFill>
                  <a:srgbClr val="111E38"/>
                </a:solidFill>
                <a:latin typeface="Arial"/>
              </a:rPr>
              <a:t>rischio</a:t>
            </a:r>
            <a:r>
              <a:rPr sz="2800" i="0" dirty="0">
                <a:solidFill>
                  <a:srgbClr val="111E38"/>
                </a:solidFill>
                <a:latin typeface="Arial"/>
              </a:rPr>
              <a:t> </a:t>
            </a:r>
            <a:r>
              <a:rPr sz="2800" i="0" dirty="0" err="1">
                <a:solidFill>
                  <a:srgbClr val="111E38"/>
                </a:solidFill>
                <a:latin typeface="Arial"/>
              </a:rPr>
              <a:t>reale</a:t>
            </a:r>
            <a:r>
              <a:rPr sz="2800" i="0" dirty="0">
                <a:solidFill>
                  <a:srgbClr val="111E38"/>
                </a:solidFill>
                <a:latin typeface="Arial"/>
              </a:rPr>
              <a:t> di </a:t>
            </a:r>
            <a:r>
              <a:rPr sz="2800" i="0" dirty="0" err="1">
                <a:solidFill>
                  <a:srgbClr val="111E38"/>
                </a:solidFill>
                <a:latin typeface="Arial"/>
              </a:rPr>
              <a:t>rinunciare</a:t>
            </a:r>
            <a:r>
              <a:rPr sz="2800" i="0" dirty="0">
                <a:solidFill>
                  <a:srgbClr val="111E38"/>
                </a:solidFill>
                <a:latin typeface="Arial"/>
              </a:rPr>
              <a:t> del </a:t>
            </a:r>
            <a:r>
              <a:rPr sz="2800" i="0" dirty="0" err="1">
                <a:solidFill>
                  <a:srgbClr val="111E38"/>
                </a:solidFill>
                <a:latin typeface="Arial"/>
              </a:rPr>
              <a:t>tutto</a:t>
            </a:r>
            <a:r>
              <a:rPr sz="2800" i="0" dirty="0">
                <a:solidFill>
                  <a:srgbClr val="111E38"/>
                </a:solidFill>
                <a:latin typeface="Arial"/>
              </a:rPr>
              <a:t> </a:t>
            </a:r>
            <a:r>
              <a:rPr sz="2800" i="0" dirty="0" err="1">
                <a:solidFill>
                  <a:srgbClr val="111E38"/>
                </a:solidFill>
                <a:latin typeface="Arial"/>
              </a:rPr>
              <a:t>alle</a:t>
            </a:r>
            <a:r>
              <a:rPr sz="2800" i="0" dirty="0">
                <a:solidFill>
                  <a:srgbClr val="111E38"/>
                </a:solidFill>
                <a:latin typeface="Arial"/>
              </a:rPr>
              <a:t> cure o di </a:t>
            </a:r>
            <a:r>
              <a:rPr sz="2800" i="0" dirty="0" err="1">
                <a:solidFill>
                  <a:srgbClr val="111E38"/>
                </a:solidFill>
                <a:latin typeface="Arial"/>
              </a:rPr>
              <a:t>migrare</a:t>
            </a:r>
            <a:r>
              <a:rPr sz="2800" i="0" dirty="0">
                <a:solidFill>
                  <a:srgbClr val="111E38"/>
                </a:solidFill>
                <a:latin typeface="Arial"/>
              </a:rPr>
              <a:t> </a:t>
            </a:r>
            <a:r>
              <a:rPr sz="2800" i="0" dirty="0" err="1">
                <a:solidFill>
                  <a:srgbClr val="111E38"/>
                </a:solidFill>
                <a:latin typeface="Arial"/>
              </a:rPr>
              <a:t>all'estero</a:t>
            </a:r>
            <a:r>
              <a:rPr sz="2800" i="0" dirty="0">
                <a:solidFill>
                  <a:srgbClr val="111E38"/>
                </a:solidFill>
                <a:latin typeface="Arial"/>
              </a:rPr>
              <a:t> o </a:t>
            </a:r>
            <a:r>
              <a:rPr sz="2800" i="0" dirty="0" err="1">
                <a:solidFill>
                  <a:srgbClr val="111E38"/>
                </a:solidFill>
                <a:latin typeface="Arial"/>
              </a:rPr>
              <a:t>fuori</a:t>
            </a:r>
            <a:r>
              <a:rPr sz="2800" i="0" dirty="0">
                <a:solidFill>
                  <a:srgbClr val="111E38"/>
                </a:solidFill>
                <a:latin typeface="Arial"/>
              </a:rPr>
              <a:t> </a:t>
            </a:r>
            <a:r>
              <a:rPr sz="2800" i="0" dirty="0" err="1" smtClean="0">
                <a:solidFill>
                  <a:srgbClr val="111E38"/>
                </a:solidFill>
                <a:latin typeface="Arial"/>
              </a:rPr>
              <a:t>regione</a:t>
            </a:r>
            <a:endParaRPr sz="2800" i="0" dirty="0">
              <a:solidFill>
                <a:srgbClr val="111E38"/>
              </a:solidFill>
              <a:latin typeface="Arial"/>
            </a:endParaRPr>
          </a:p>
        </p:txBody>
      </p:sp>
      <p:pic>
        <p:nvPicPr>
          <p:cNvPr id="15" name="Immagine 14"/>
          <p:cNvPicPr>
            <a:picLocks noChangeAspect="1"/>
          </p:cNvPicPr>
          <p:nvPr/>
        </p:nvPicPr>
        <p:blipFill>
          <a:blip r:embed="rId2"/>
          <a:stretch>
            <a:fillRect/>
          </a:stretch>
        </p:blipFill>
        <p:spPr>
          <a:xfrm>
            <a:off x="6400555" y="1417638"/>
            <a:ext cx="5639289" cy="539247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lang="it-IT" sz="2400" b="1" dirty="0" smtClean="0">
                <a:solidFill>
                  <a:srgbClr val="111E38"/>
                </a:solidFill>
                <a:latin typeface="Georgia"/>
              </a:rPr>
              <a:t>Accordo Stato – Regioni: il circuito dei rimborsi</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404610" y="1653130"/>
            <a:ext cx="557784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953250" y="1789973"/>
            <a:ext cx="5029200" cy="3854901"/>
          </a:xfrm>
          <a:prstGeom prst="rect">
            <a:avLst/>
          </a:prstGeom>
          <a:noFill/>
        </p:spPr>
        <p:txBody>
          <a:bodyPr wrap="square" lIns="0" tIns="0" rIns="0" bIns="0">
            <a:spAutoFit/>
          </a:bodyPr>
          <a:lstStyle/>
          <a:p>
            <a:pPr algn="l">
              <a:spcBef>
                <a:spcPts val="0"/>
              </a:spcBef>
              <a:spcAft>
                <a:spcPts val="1500"/>
              </a:spcAft>
            </a:pPr>
            <a:endParaRPr sz="1600" b="1" i="0" dirty="0">
              <a:solidFill>
                <a:srgbClr val="0D7A80"/>
              </a:solidFill>
              <a:latin typeface="Georgia"/>
            </a:endParaRPr>
          </a:p>
          <a:p>
            <a:pPr algn="l">
              <a:spcBef>
                <a:spcPts val="0"/>
              </a:spcBef>
              <a:spcAft>
                <a:spcPts val="1200"/>
              </a:spcAft>
            </a:pPr>
            <a:r>
              <a:rPr sz="2400" b="0" i="0" dirty="0">
                <a:solidFill>
                  <a:srgbClr val="FAFAF8"/>
                </a:solidFill>
                <a:latin typeface="Arial"/>
              </a:rPr>
              <a:t>1. </a:t>
            </a:r>
            <a:r>
              <a:rPr sz="2400" b="0" i="0" dirty="0" err="1">
                <a:solidFill>
                  <a:srgbClr val="FAFAF8"/>
                </a:solidFill>
                <a:latin typeface="Arial"/>
              </a:rPr>
              <a:t>L'atto</a:t>
            </a:r>
            <a:r>
              <a:rPr sz="2400" b="0" i="0" dirty="0">
                <a:solidFill>
                  <a:srgbClr val="FAFAF8"/>
                </a:solidFill>
                <a:latin typeface="Arial"/>
              </a:rPr>
              <a:t> </a:t>
            </a:r>
            <a:r>
              <a:rPr sz="2400" b="0" i="0" dirty="0" err="1">
                <a:solidFill>
                  <a:srgbClr val="FAFAF8"/>
                </a:solidFill>
                <a:latin typeface="Arial"/>
              </a:rPr>
              <a:t>chirurgico</a:t>
            </a:r>
            <a:r>
              <a:rPr sz="2400" b="0" i="0" dirty="0">
                <a:solidFill>
                  <a:srgbClr val="FAFAF8"/>
                </a:solidFill>
                <a:latin typeface="Arial"/>
              </a:rPr>
              <a:t> </a:t>
            </a:r>
            <a:r>
              <a:rPr sz="2400" b="0" i="0" dirty="0" err="1">
                <a:solidFill>
                  <a:srgbClr val="FAFAF8"/>
                </a:solidFill>
                <a:latin typeface="Arial"/>
              </a:rPr>
              <a:t>viene</a:t>
            </a:r>
            <a:r>
              <a:rPr sz="2400" b="0" i="0" dirty="0">
                <a:solidFill>
                  <a:srgbClr val="FAFAF8"/>
                </a:solidFill>
                <a:latin typeface="Arial"/>
              </a:rPr>
              <a:t> </a:t>
            </a:r>
            <a:r>
              <a:rPr sz="2400" b="0" i="0" dirty="0" err="1">
                <a:solidFill>
                  <a:srgbClr val="FAFAF8"/>
                </a:solidFill>
                <a:latin typeface="Arial"/>
              </a:rPr>
              <a:t>eseguito</a:t>
            </a:r>
            <a:r>
              <a:rPr sz="2400" b="0" i="0" dirty="0">
                <a:solidFill>
                  <a:srgbClr val="FAFAF8"/>
                </a:solidFill>
                <a:latin typeface="Arial"/>
              </a:rPr>
              <a:t> </a:t>
            </a:r>
            <a:r>
              <a:rPr sz="2400" b="0" i="0" dirty="0" err="1">
                <a:solidFill>
                  <a:srgbClr val="FAFAF8"/>
                </a:solidFill>
                <a:latin typeface="Arial"/>
              </a:rPr>
              <a:t>nella</a:t>
            </a:r>
            <a:r>
              <a:rPr sz="2400" b="0" i="0" dirty="0">
                <a:solidFill>
                  <a:srgbClr val="FAFAF8"/>
                </a:solidFill>
                <a:latin typeface="Arial"/>
              </a:rPr>
              <a:t> </a:t>
            </a:r>
            <a:r>
              <a:rPr sz="2400" b="0" i="0" dirty="0" err="1">
                <a:solidFill>
                  <a:srgbClr val="FAFAF8"/>
                </a:solidFill>
                <a:latin typeface="Arial"/>
              </a:rPr>
              <a:t>clinica</a:t>
            </a:r>
            <a:r>
              <a:rPr sz="2400" b="0" i="0" dirty="0">
                <a:solidFill>
                  <a:srgbClr val="FAFAF8"/>
                </a:solidFill>
                <a:latin typeface="Arial"/>
              </a:rPr>
              <a:t> del Nord</a:t>
            </a:r>
          </a:p>
          <a:p>
            <a:pPr algn="l">
              <a:spcBef>
                <a:spcPts val="0"/>
              </a:spcBef>
              <a:spcAft>
                <a:spcPts val="1200"/>
              </a:spcAft>
            </a:pPr>
            <a:r>
              <a:rPr sz="2400" b="0" i="0" dirty="0">
                <a:solidFill>
                  <a:srgbClr val="FAFAF8"/>
                </a:solidFill>
                <a:latin typeface="Arial"/>
              </a:rPr>
              <a:t>2. La </a:t>
            </a:r>
            <a:r>
              <a:rPr sz="2400" b="0" i="0" dirty="0" err="1">
                <a:solidFill>
                  <a:srgbClr val="FAFAF8"/>
                </a:solidFill>
                <a:latin typeface="Arial"/>
              </a:rPr>
              <a:t>Regione</a:t>
            </a:r>
            <a:r>
              <a:rPr sz="2400" b="0" i="0" dirty="0">
                <a:solidFill>
                  <a:srgbClr val="FAFAF8"/>
                </a:solidFill>
                <a:latin typeface="Arial"/>
              </a:rPr>
              <a:t> </a:t>
            </a:r>
            <a:r>
              <a:rPr sz="2400" b="0" i="0" dirty="0" err="1">
                <a:solidFill>
                  <a:srgbClr val="FAFAF8"/>
                </a:solidFill>
                <a:latin typeface="Arial"/>
              </a:rPr>
              <a:t>ospitante</a:t>
            </a:r>
            <a:r>
              <a:rPr sz="2400" b="0" i="0" dirty="0">
                <a:solidFill>
                  <a:srgbClr val="FAFAF8"/>
                </a:solidFill>
                <a:latin typeface="Arial"/>
              </a:rPr>
              <a:t> </a:t>
            </a:r>
            <a:r>
              <a:rPr sz="2400" b="0" i="0" dirty="0" err="1">
                <a:solidFill>
                  <a:srgbClr val="FAFAF8"/>
                </a:solidFill>
                <a:latin typeface="Arial"/>
              </a:rPr>
              <a:t>liquida</a:t>
            </a:r>
            <a:r>
              <a:rPr sz="2400" b="0" i="0" dirty="0">
                <a:solidFill>
                  <a:srgbClr val="FAFAF8"/>
                </a:solidFill>
                <a:latin typeface="Arial"/>
              </a:rPr>
              <a:t> la </a:t>
            </a:r>
            <a:r>
              <a:rPr sz="2400" b="0" i="0" dirty="0" err="1">
                <a:solidFill>
                  <a:srgbClr val="FAFAF8"/>
                </a:solidFill>
                <a:latin typeface="Arial"/>
              </a:rPr>
              <a:t>singola</a:t>
            </a:r>
            <a:r>
              <a:rPr sz="2400" b="0" i="0" dirty="0">
                <a:solidFill>
                  <a:srgbClr val="FAFAF8"/>
                </a:solidFill>
                <a:latin typeface="Arial"/>
              </a:rPr>
              <a:t> </a:t>
            </a:r>
            <a:r>
              <a:rPr sz="2400" b="0" i="0" dirty="0" err="1">
                <a:solidFill>
                  <a:srgbClr val="FAFAF8"/>
                </a:solidFill>
                <a:latin typeface="Arial"/>
              </a:rPr>
              <a:t>tariffa</a:t>
            </a:r>
            <a:r>
              <a:rPr sz="2400" b="0" i="0" dirty="0">
                <a:solidFill>
                  <a:srgbClr val="FAFAF8"/>
                </a:solidFill>
                <a:latin typeface="Arial"/>
              </a:rPr>
              <a:t> </a:t>
            </a:r>
            <a:r>
              <a:rPr sz="2400" b="0" i="0" dirty="0" err="1">
                <a:solidFill>
                  <a:srgbClr val="FAFAF8"/>
                </a:solidFill>
                <a:latin typeface="Arial"/>
              </a:rPr>
              <a:t>alla</a:t>
            </a:r>
            <a:r>
              <a:rPr sz="2400" b="0" i="0" dirty="0">
                <a:solidFill>
                  <a:srgbClr val="FAFAF8"/>
                </a:solidFill>
                <a:latin typeface="Arial"/>
              </a:rPr>
              <a:t> </a:t>
            </a:r>
            <a:r>
              <a:rPr lang="it-IT" sz="2400" dirty="0" smtClean="0">
                <a:solidFill>
                  <a:srgbClr val="FAFAF8"/>
                </a:solidFill>
                <a:latin typeface="Arial"/>
              </a:rPr>
              <a:t>struttura sanitaria</a:t>
            </a:r>
            <a:endParaRPr sz="2400" b="0" i="0" dirty="0">
              <a:solidFill>
                <a:srgbClr val="FAFAF8"/>
              </a:solidFill>
              <a:latin typeface="Arial"/>
            </a:endParaRPr>
          </a:p>
          <a:p>
            <a:pPr algn="l">
              <a:spcBef>
                <a:spcPts val="0"/>
              </a:spcBef>
              <a:spcAft>
                <a:spcPts val="1200"/>
              </a:spcAft>
            </a:pPr>
            <a:r>
              <a:rPr sz="2400" b="0" i="0" dirty="0">
                <a:solidFill>
                  <a:srgbClr val="FAFAF8"/>
                </a:solidFill>
                <a:latin typeface="Arial"/>
              </a:rPr>
              <a:t>3. </a:t>
            </a:r>
            <a:r>
              <a:rPr sz="2400" b="0" i="0" dirty="0" err="1">
                <a:solidFill>
                  <a:srgbClr val="FAFAF8"/>
                </a:solidFill>
                <a:latin typeface="Arial"/>
              </a:rPr>
              <a:t>Successivamente</a:t>
            </a:r>
            <a:r>
              <a:rPr sz="2400" b="0" i="0" dirty="0">
                <a:solidFill>
                  <a:srgbClr val="FAFAF8"/>
                </a:solidFill>
                <a:latin typeface="Arial"/>
              </a:rPr>
              <a:t>, la </a:t>
            </a:r>
            <a:r>
              <a:rPr sz="2400" b="0" i="0" dirty="0" err="1">
                <a:solidFill>
                  <a:srgbClr val="FAFAF8"/>
                </a:solidFill>
                <a:latin typeface="Arial"/>
              </a:rPr>
              <a:t>Regione</a:t>
            </a:r>
            <a:r>
              <a:rPr sz="2400" b="0" i="0" dirty="0">
                <a:solidFill>
                  <a:srgbClr val="FAFAF8"/>
                </a:solidFill>
                <a:latin typeface="Arial"/>
              </a:rPr>
              <a:t> </a:t>
            </a:r>
            <a:r>
              <a:rPr sz="2400" b="0" i="0" dirty="0" err="1">
                <a:solidFill>
                  <a:srgbClr val="FAFAF8"/>
                </a:solidFill>
                <a:latin typeface="Arial"/>
              </a:rPr>
              <a:t>ospitante</a:t>
            </a:r>
            <a:r>
              <a:rPr sz="2400" b="0" i="0" dirty="0">
                <a:solidFill>
                  <a:srgbClr val="FAFAF8"/>
                </a:solidFill>
                <a:latin typeface="Arial"/>
              </a:rPr>
              <a:t> </a:t>
            </a:r>
            <a:r>
              <a:rPr sz="2400" b="0" i="0" dirty="0" err="1">
                <a:solidFill>
                  <a:srgbClr val="FAFAF8"/>
                </a:solidFill>
                <a:latin typeface="Arial"/>
              </a:rPr>
              <a:t>chiede</a:t>
            </a:r>
            <a:r>
              <a:rPr sz="2400" b="0" i="0" dirty="0">
                <a:solidFill>
                  <a:srgbClr val="FAFAF8"/>
                </a:solidFill>
                <a:latin typeface="Arial"/>
              </a:rPr>
              <a:t> </a:t>
            </a:r>
            <a:r>
              <a:rPr sz="2400" b="0" i="0" dirty="0" err="1">
                <a:solidFill>
                  <a:srgbClr val="FAFAF8"/>
                </a:solidFill>
                <a:latin typeface="Arial"/>
              </a:rPr>
              <a:t>il</a:t>
            </a:r>
            <a:r>
              <a:rPr sz="2400" b="0" i="0" dirty="0">
                <a:solidFill>
                  <a:srgbClr val="FAFAF8"/>
                </a:solidFill>
                <a:latin typeface="Arial"/>
              </a:rPr>
              <a:t> </a:t>
            </a:r>
            <a:r>
              <a:rPr sz="2400" b="0" i="0" dirty="0" err="1">
                <a:solidFill>
                  <a:srgbClr val="FAFAF8"/>
                </a:solidFill>
                <a:latin typeface="Arial"/>
              </a:rPr>
              <a:t>rimborso</a:t>
            </a:r>
            <a:endParaRPr sz="2400" b="0" i="0" dirty="0">
              <a:solidFill>
                <a:srgbClr val="FAFAF8"/>
              </a:solidFill>
              <a:latin typeface="Arial"/>
            </a:endParaRPr>
          </a:p>
          <a:p>
            <a:pPr algn="l">
              <a:spcBef>
                <a:spcPts val="0"/>
              </a:spcBef>
              <a:spcAft>
                <a:spcPts val="1200"/>
              </a:spcAft>
            </a:pPr>
            <a:r>
              <a:rPr sz="2400" b="0" i="0" dirty="0">
                <a:solidFill>
                  <a:srgbClr val="FAFAF8"/>
                </a:solidFill>
                <a:latin typeface="Arial"/>
              </a:rPr>
              <a:t>4. La </a:t>
            </a:r>
            <a:r>
              <a:rPr sz="2400" b="0" i="0" dirty="0" err="1">
                <a:solidFill>
                  <a:srgbClr val="FAFAF8"/>
                </a:solidFill>
                <a:latin typeface="Arial"/>
              </a:rPr>
              <a:t>transazione</a:t>
            </a:r>
            <a:r>
              <a:rPr sz="2400" b="0" i="0" dirty="0">
                <a:solidFill>
                  <a:srgbClr val="FAFAF8"/>
                </a:solidFill>
                <a:latin typeface="Arial"/>
              </a:rPr>
              <a:t> </a:t>
            </a:r>
            <a:r>
              <a:rPr sz="2400" b="0" i="0" dirty="0" err="1">
                <a:solidFill>
                  <a:srgbClr val="FAFAF8"/>
                </a:solidFill>
                <a:latin typeface="Arial"/>
              </a:rPr>
              <a:t>si</a:t>
            </a:r>
            <a:r>
              <a:rPr sz="2400" b="0" i="0" dirty="0">
                <a:solidFill>
                  <a:srgbClr val="FAFAF8"/>
                </a:solidFill>
                <a:latin typeface="Arial"/>
              </a:rPr>
              <a:t> </a:t>
            </a:r>
            <a:r>
              <a:rPr sz="2400" b="0" i="0" dirty="0" err="1">
                <a:solidFill>
                  <a:srgbClr val="FAFAF8"/>
                </a:solidFill>
                <a:latin typeface="Arial"/>
              </a:rPr>
              <a:t>chiude</a:t>
            </a:r>
            <a:r>
              <a:rPr sz="2400" b="0" i="0" dirty="0">
                <a:solidFill>
                  <a:srgbClr val="FAFAF8"/>
                </a:solidFill>
                <a:latin typeface="Arial"/>
              </a:rPr>
              <a:t> </a:t>
            </a:r>
            <a:r>
              <a:rPr sz="2400" b="0" i="0" dirty="0" err="1">
                <a:solidFill>
                  <a:srgbClr val="FAFAF8"/>
                </a:solidFill>
                <a:latin typeface="Arial"/>
              </a:rPr>
              <a:t>nella</a:t>
            </a:r>
            <a:r>
              <a:rPr sz="2400" b="0" i="0" dirty="0">
                <a:solidFill>
                  <a:srgbClr val="FAFAF8"/>
                </a:solidFill>
                <a:latin typeface="Arial"/>
              </a:rPr>
              <a:t> </a:t>
            </a:r>
            <a:r>
              <a:rPr sz="2400" b="0" i="0" dirty="0" err="1">
                <a:solidFill>
                  <a:srgbClr val="FAFAF8"/>
                </a:solidFill>
                <a:latin typeface="Arial"/>
              </a:rPr>
              <a:t>matrice</a:t>
            </a:r>
            <a:r>
              <a:rPr sz="2400" b="0" i="0" dirty="0">
                <a:solidFill>
                  <a:srgbClr val="FAFAF8"/>
                </a:solidFill>
                <a:latin typeface="Arial"/>
              </a:rPr>
              <a:t> di </a:t>
            </a:r>
            <a:r>
              <a:rPr sz="2400" b="0" i="0" dirty="0" err="1">
                <a:solidFill>
                  <a:srgbClr val="FAFAF8"/>
                </a:solidFill>
                <a:latin typeface="Arial"/>
              </a:rPr>
              <a:t>compensazione</a:t>
            </a:r>
            <a:r>
              <a:rPr sz="2400" b="0" i="0" dirty="0">
                <a:solidFill>
                  <a:srgbClr val="FAFAF8"/>
                </a:solidFill>
                <a:latin typeface="Arial"/>
              </a:rPr>
              <a:t> </a:t>
            </a:r>
            <a:r>
              <a:rPr sz="2400" b="0" i="0" dirty="0" err="1" smtClean="0">
                <a:solidFill>
                  <a:srgbClr val="FAFAF8"/>
                </a:solidFill>
                <a:latin typeface="Arial"/>
              </a:rPr>
              <a:t>nazionale</a:t>
            </a:r>
            <a:endParaRPr sz="2400" b="0" i="0" dirty="0">
              <a:solidFill>
                <a:srgbClr val="FAFAF8"/>
              </a:solidFill>
              <a:latin typeface="Arial"/>
            </a:endParaRPr>
          </a:p>
        </p:txBody>
      </p:sp>
      <p:pic>
        <p:nvPicPr>
          <p:cNvPr id="2052" name="Picture 4" descr="flusso mobilità sanitar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55" y="1417638"/>
            <a:ext cx="6042025" cy="5440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0972800" cy="1143000"/>
          </a:xfrm>
        </p:spPr>
        <p:txBody>
          <a:bodyPr wrap="square"/>
          <a:lstStyle/>
          <a:p>
            <a:pPr algn="l">
              <a:spcBef>
                <a:spcPts val="0"/>
              </a:spcBef>
              <a:spcAft>
                <a:spcPts val="0"/>
              </a:spcAft>
            </a:pPr>
            <a:r>
              <a:rPr sz="2400" b="1">
                <a:solidFill>
                  <a:srgbClr val="111E38"/>
                </a:solidFill>
                <a:latin typeface="Georgia"/>
              </a:rPr>
              <a:t>La mobilità passiva drena risorse finanziarie dalle regioni d'origine</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120640" cy="4389120"/>
          </a:xfrm>
          <a:prstGeom prst="roundRect">
            <a:avLst/>
          </a:prstGeom>
          <a:solidFill>
            <a:srgbClr val="EEEDEA"/>
          </a:solidFill>
          <a:ln w="19050">
            <a:solidFill>
              <a:srgbClr val="A82424"/>
            </a:solid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920240"/>
            <a:ext cx="4572000" cy="2554545"/>
          </a:xfrm>
          <a:prstGeom prst="rect">
            <a:avLst/>
          </a:prstGeom>
          <a:noFill/>
        </p:spPr>
        <p:txBody>
          <a:bodyPr wrap="square" lIns="0" tIns="0" rIns="0" bIns="0">
            <a:spAutoFit/>
          </a:bodyPr>
          <a:lstStyle/>
          <a:p>
            <a:pPr algn="l">
              <a:spcBef>
                <a:spcPts val="0"/>
              </a:spcBef>
              <a:spcAft>
                <a:spcPts val="1500"/>
              </a:spcAft>
            </a:pPr>
            <a:r>
              <a:rPr sz="1800" b="1" i="0" dirty="0">
                <a:solidFill>
                  <a:srgbClr val="A82424"/>
                </a:solidFill>
                <a:latin typeface="Georgia"/>
              </a:rPr>
              <a:t>REGIONE DI RESIDENZA (ORIGINE - SUD)</a:t>
            </a:r>
          </a:p>
          <a:p>
            <a:pPr algn="l">
              <a:spcBef>
                <a:spcPts val="0"/>
              </a:spcBef>
              <a:spcAft>
                <a:spcPts val="1500"/>
              </a:spcAft>
            </a:pPr>
            <a:r>
              <a:rPr sz="1500" b="0" i="0" dirty="0" err="1" smtClean="0">
                <a:solidFill>
                  <a:srgbClr val="111E38"/>
                </a:solidFill>
                <a:latin typeface="Arial"/>
              </a:rPr>
              <a:t>Subisce</a:t>
            </a:r>
            <a:r>
              <a:rPr sz="1500" b="0" i="0" dirty="0" smtClean="0">
                <a:solidFill>
                  <a:srgbClr val="111E38"/>
                </a:solidFill>
                <a:latin typeface="Arial"/>
              </a:rPr>
              <a:t> </a:t>
            </a:r>
            <a:r>
              <a:rPr sz="1500" b="0" i="0" dirty="0" err="1">
                <a:solidFill>
                  <a:srgbClr val="111E38"/>
                </a:solidFill>
                <a:latin typeface="Arial"/>
              </a:rPr>
              <a:t>passivamente</a:t>
            </a:r>
            <a:r>
              <a:rPr sz="1500" b="0" i="0" dirty="0">
                <a:solidFill>
                  <a:srgbClr val="111E38"/>
                </a:solidFill>
                <a:latin typeface="Arial"/>
              </a:rPr>
              <a:t> </a:t>
            </a:r>
            <a:r>
              <a:rPr sz="1500" b="0" i="0" dirty="0" err="1">
                <a:solidFill>
                  <a:srgbClr val="111E38"/>
                </a:solidFill>
                <a:latin typeface="Arial"/>
              </a:rPr>
              <a:t>l'addebito</a:t>
            </a:r>
            <a:r>
              <a:rPr sz="1500" b="0" i="0" dirty="0">
                <a:solidFill>
                  <a:srgbClr val="111E38"/>
                </a:solidFill>
                <a:latin typeface="Arial"/>
              </a:rPr>
              <a:t> </a:t>
            </a:r>
            <a:r>
              <a:rPr sz="1500" b="0" i="0" dirty="0" err="1">
                <a:solidFill>
                  <a:srgbClr val="111E38"/>
                </a:solidFill>
                <a:latin typeface="Arial"/>
              </a:rPr>
              <a:t>finanziario</a:t>
            </a:r>
            <a:r>
              <a:rPr sz="1500" b="0" i="0" dirty="0">
                <a:solidFill>
                  <a:srgbClr val="111E38"/>
                </a:solidFill>
                <a:latin typeface="Arial"/>
              </a:rPr>
              <a:t> </a:t>
            </a:r>
            <a:r>
              <a:rPr sz="1500" b="0" i="0" dirty="0" err="1">
                <a:solidFill>
                  <a:srgbClr val="111E38"/>
                </a:solidFill>
                <a:latin typeface="Arial"/>
              </a:rPr>
              <a:t>della</a:t>
            </a:r>
            <a:r>
              <a:rPr sz="1500" b="0" i="0" dirty="0">
                <a:solidFill>
                  <a:srgbClr val="111E38"/>
                </a:solidFill>
                <a:latin typeface="Arial"/>
              </a:rPr>
              <a:t> </a:t>
            </a:r>
            <a:r>
              <a:rPr sz="1500" b="0" i="0" dirty="0" err="1">
                <a:solidFill>
                  <a:srgbClr val="111E38"/>
                </a:solidFill>
                <a:latin typeface="Arial"/>
              </a:rPr>
              <a:t>prestazione</a:t>
            </a:r>
            <a:r>
              <a:rPr sz="1500" b="0" i="0" dirty="0">
                <a:solidFill>
                  <a:srgbClr val="111E38"/>
                </a:solidFill>
                <a:latin typeface="Arial"/>
              </a:rPr>
              <a:t> </a:t>
            </a:r>
            <a:r>
              <a:rPr sz="1500" b="0" i="0" dirty="0" err="1">
                <a:solidFill>
                  <a:srgbClr val="111E38"/>
                </a:solidFill>
                <a:latin typeface="Arial"/>
              </a:rPr>
              <a:t>chirurgica</a:t>
            </a:r>
            <a:r>
              <a:rPr sz="1500" b="0" i="0" dirty="0">
                <a:solidFill>
                  <a:srgbClr val="111E38"/>
                </a:solidFill>
                <a:latin typeface="Arial"/>
              </a:rPr>
              <a:t> </a:t>
            </a:r>
            <a:r>
              <a:rPr sz="1500" b="0" i="0" dirty="0" err="1">
                <a:solidFill>
                  <a:srgbClr val="111E38"/>
                </a:solidFill>
                <a:latin typeface="Arial"/>
              </a:rPr>
              <a:t>erogata</a:t>
            </a:r>
            <a:r>
              <a:rPr sz="1500" b="0" i="0" dirty="0">
                <a:solidFill>
                  <a:srgbClr val="111E38"/>
                </a:solidFill>
                <a:latin typeface="Arial"/>
              </a:rPr>
              <a:t> </a:t>
            </a:r>
            <a:r>
              <a:rPr sz="1500" b="0" i="0" dirty="0" err="1">
                <a:solidFill>
                  <a:srgbClr val="111E38"/>
                </a:solidFill>
                <a:latin typeface="Arial"/>
              </a:rPr>
              <a:t>fuori</a:t>
            </a:r>
            <a:r>
              <a:rPr sz="1500" b="0" i="0" dirty="0">
                <a:solidFill>
                  <a:srgbClr val="111E38"/>
                </a:solidFill>
                <a:latin typeface="Arial"/>
              </a:rPr>
              <a:t> </a:t>
            </a:r>
            <a:r>
              <a:rPr sz="1500" b="0" i="0" dirty="0" err="1">
                <a:solidFill>
                  <a:srgbClr val="111E38"/>
                </a:solidFill>
                <a:latin typeface="Arial"/>
              </a:rPr>
              <a:t>regione</a:t>
            </a:r>
            <a:r>
              <a:rPr sz="1500" b="0" i="0" dirty="0">
                <a:solidFill>
                  <a:srgbClr val="111E38"/>
                </a:solidFill>
                <a:latin typeface="Arial"/>
              </a:rPr>
              <a:t>.</a:t>
            </a:r>
          </a:p>
          <a:p>
            <a:pPr algn="l">
              <a:spcBef>
                <a:spcPts val="0"/>
              </a:spcBef>
              <a:spcAft>
                <a:spcPts val="400"/>
              </a:spcAft>
            </a:pPr>
            <a:r>
              <a:rPr sz="1500" b="0" i="0" dirty="0" smtClean="0">
                <a:solidFill>
                  <a:srgbClr val="111E38"/>
                </a:solidFill>
                <a:latin typeface="Arial"/>
              </a:rPr>
              <a:t>Le </a:t>
            </a:r>
            <a:r>
              <a:rPr sz="1500" b="0" i="0" dirty="0" err="1">
                <a:solidFill>
                  <a:srgbClr val="111E38"/>
                </a:solidFill>
                <a:latin typeface="Arial"/>
              </a:rPr>
              <a:t>risorse</a:t>
            </a:r>
            <a:r>
              <a:rPr sz="1500" b="0" i="0" dirty="0">
                <a:solidFill>
                  <a:srgbClr val="111E38"/>
                </a:solidFill>
                <a:latin typeface="Arial"/>
              </a:rPr>
              <a:t> </a:t>
            </a:r>
            <a:r>
              <a:rPr sz="1500" b="0" i="0" dirty="0" err="1">
                <a:solidFill>
                  <a:srgbClr val="111E38"/>
                </a:solidFill>
                <a:latin typeface="Arial"/>
              </a:rPr>
              <a:t>finanziarie</a:t>
            </a:r>
            <a:r>
              <a:rPr sz="1500" b="0" i="0" dirty="0">
                <a:solidFill>
                  <a:srgbClr val="111E38"/>
                </a:solidFill>
                <a:latin typeface="Arial"/>
              </a:rPr>
              <a:t> </a:t>
            </a:r>
            <a:r>
              <a:rPr sz="1500" b="0" i="0" dirty="0" err="1">
                <a:solidFill>
                  <a:srgbClr val="111E38"/>
                </a:solidFill>
                <a:latin typeface="Arial"/>
              </a:rPr>
              <a:t>destinate</a:t>
            </a:r>
            <a:r>
              <a:rPr sz="1500" b="0" i="0" dirty="0">
                <a:solidFill>
                  <a:srgbClr val="111E38"/>
                </a:solidFill>
                <a:latin typeface="Arial"/>
              </a:rPr>
              <a:t> </a:t>
            </a:r>
            <a:r>
              <a:rPr sz="1500" b="0" i="0" dirty="0" err="1">
                <a:solidFill>
                  <a:srgbClr val="111E38"/>
                </a:solidFill>
                <a:latin typeface="Arial"/>
              </a:rPr>
              <a:t>alla</a:t>
            </a:r>
            <a:r>
              <a:rPr sz="1500" b="0" i="0" dirty="0">
                <a:solidFill>
                  <a:srgbClr val="111E38"/>
                </a:solidFill>
                <a:latin typeface="Arial"/>
              </a:rPr>
              <a:t> </a:t>
            </a:r>
            <a:r>
              <a:rPr sz="1500" b="0" i="0" dirty="0" err="1">
                <a:solidFill>
                  <a:srgbClr val="111E38"/>
                </a:solidFill>
                <a:latin typeface="Arial"/>
              </a:rPr>
              <a:t>sanità</a:t>
            </a:r>
            <a:r>
              <a:rPr sz="1500" b="0" i="0" dirty="0">
                <a:solidFill>
                  <a:srgbClr val="111E38"/>
                </a:solidFill>
                <a:latin typeface="Arial"/>
              </a:rPr>
              <a:t> locale </a:t>
            </a:r>
            <a:r>
              <a:rPr sz="1500" b="0" i="0" dirty="0" err="1">
                <a:solidFill>
                  <a:srgbClr val="111E38"/>
                </a:solidFill>
                <a:latin typeface="Arial"/>
              </a:rPr>
              <a:t>vengono</a:t>
            </a:r>
            <a:r>
              <a:rPr sz="1500" b="0" i="0" dirty="0">
                <a:solidFill>
                  <a:srgbClr val="111E38"/>
                </a:solidFill>
                <a:latin typeface="Arial"/>
              </a:rPr>
              <a:t> </a:t>
            </a:r>
            <a:r>
              <a:rPr sz="1500" b="0" i="0" dirty="0" err="1">
                <a:solidFill>
                  <a:srgbClr val="111E38"/>
                </a:solidFill>
                <a:latin typeface="Arial"/>
              </a:rPr>
              <a:t>drenate</a:t>
            </a:r>
            <a:r>
              <a:rPr sz="1500" b="0" i="0" dirty="0">
                <a:solidFill>
                  <a:srgbClr val="111E38"/>
                </a:solidFill>
                <a:latin typeface="Arial"/>
              </a:rPr>
              <a:t> verso </a:t>
            </a:r>
            <a:r>
              <a:rPr sz="1500" b="0" i="0" dirty="0" err="1">
                <a:solidFill>
                  <a:srgbClr val="111E38"/>
                </a:solidFill>
                <a:latin typeface="Arial"/>
              </a:rPr>
              <a:t>altre</a:t>
            </a:r>
            <a:r>
              <a:rPr sz="1500" b="0" i="0" dirty="0">
                <a:solidFill>
                  <a:srgbClr val="111E38"/>
                </a:solidFill>
                <a:latin typeface="Arial"/>
              </a:rPr>
              <a:t> </a:t>
            </a:r>
            <a:r>
              <a:rPr sz="1500" b="0" i="0" dirty="0" err="1">
                <a:solidFill>
                  <a:srgbClr val="111E38"/>
                </a:solidFill>
                <a:latin typeface="Arial"/>
              </a:rPr>
              <a:t>Regioni</a:t>
            </a:r>
            <a:r>
              <a:rPr sz="1500" b="0" i="0" dirty="0">
                <a:solidFill>
                  <a:srgbClr val="111E38"/>
                </a:solidFill>
                <a:latin typeface="Arial"/>
              </a:rPr>
              <a:t>. </a:t>
            </a:r>
            <a:r>
              <a:rPr sz="1500" b="0" i="0" dirty="0" err="1">
                <a:solidFill>
                  <a:srgbClr val="111E38"/>
                </a:solidFill>
                <a:latin typeface="Arial"/>
              </a:rPr>
              <a:t>Questo</a:t>
            </a:r>
            <a:r>
              <a:rPr sz="1500" b="0" i="0" dirty="0">
                <a:solidFill>
                  <a:srgbClr val="111E38"/>
                </a:solidFill>
                <a:latin typeface="Arial"/>
              </a:rPr>
              <a:t> </a:t>
            </a:r>
            <a:r>
              <a:rPr sz="1500" b="0" i="0" dirty="0" err="1">
                <a:solidFill>
                  <a:srgbClr val="111E38"/>
                </a:solidFill>
                <a:latin typeface="Arial"/>
              </a:rPr>
              <a:t>impoverimento</a:t>
            </a:r>
            <a:r>
              <a:rPr sz="1500" b="0" i="0" dirty="0">
                <a:solidFill>
                  <a:srgbClr val="111E38"/>
                </a:solidFill>
                <a:latin typeface="Arial"/>
              </a:rPr>
              <a:t> </a:t>
            </a:r>
            <a:r>
              <a:rPr sz="1500" b="0" i="0" dirty="0" err="1">
                <a:solidFill>
                  <a:srgbClr val="111E38"/>
                </a:solidFill>
                <a:latin typeface="Arial"/>
              </a:rPr>
              <a:t>riduce</a:t>
            </a:r>
            <a:r>
              <a:rPr sz="1500" b="0" i="0" dirty="0">
                <a:solidFill>
                  <a:srgbClr val="111E38"/>
                </a:solidFill>
                <a:latin typeface="Arial"/>
              </a:rPr>
              <a:t> la </a:t>
            </a:r>
            <a:r>
              <a:rPr sz="1500" b="0" i="0" dirty="0" err="1">
                <a:solidFill>
                  <a:srgbClr val="111E38"/>
                </a:solidFill>
                <a:latin typeface="Arial"/>
              </a:rPr>
              <a:t>capacità</a:t>
            </a:r>
            <a:r>
              <a:rPr sz="1500" b="0" i="0" dirty="0">
                <a:solidFill>
                  <a:srgbClr val="111E38"/>
                </a:solidFill>
                <a:latin typeface="Arial"/>
              </a:rPr>
              <a:t> di </a:t>
            </a:r>
            <a:r>
              <a:rPr sz="1500" b="0" i="0" dirty="0" err="1">
                <a:solidFill>
                  <a:srgbClr val="111E38"/>
                </a:solidFill>
                <a:latin typeface="Arial"/>
              </a:rPr>
              <a:t>investimento</a:t>
            </a:r>
            <a:r>
              <a:rPr sz="1500" b="0" i="0" dirty="0">
                <a:solidFill>
                  <a:srgbClr val="111E38"/>
                </a:solidFill>
                <a:latin typeface="Arial"/>
              </a:rPr>
              <a:t> </a:t>
            </a:r>
            <a:r>
              <a:rPr sz="1500" b="0" i="0" dirty="0" err="1">
                <a:solidFill>
                  <a:srgbClr val="111E38"/>
                </a:solidFill>
                <a:latin typeface="Arial"/>
              </a:rPr>
              <a:t>della</a:t>
            </a:r>
            <a:r>
              <a:rPr sz="1500" b="0" i="0" dirty="0">
                <a:solidFill>
                  <a:srgbClr val="111E38"/>
                </a:solidFill>
                <a:latin typeface="Arial"/>
              </a:rPr>
              <a:t> </a:t>
            </a:r>
            <a:r>
              <a:rPr sz="1500" b="0" i="0" dirty="0" err="1">
                <a:solidFill>
                  <a:srgbClr val="111E38"/>
                </a:solidFill>
                <a:latin typeface="Arial"/>
              </a:rPr>
              <a:t>sanità</a:t>
            </a:r>
            <a:r>
              <a:rPr sz="1500" b="0" i="0" dirty="0">
                <a:solidFill>
                  <a:srgbClr val="111E38"/>
                </a:solidFill>
                <a:latin typeface="Arial"/>
              </a:rPr>
              <a:t> del </a:t>
            </a:r>
            <a:r>
              <a:rPr sz="1500" b="0" i="0" dirty="0" err="1">
                <a:solidFill>
                  <a:srgbClr val="111E38"/>
                </a:solidFill>
                <a:latin typeface="Arial"/>
              </a:rPr>
              <a:t>territorio</a:t>
            </a:r>
            <a:r>
              <a:rPr sz="1500" b="0" i="0" dirty="0">
                <a:solidFill>
                  <a:srgbClr val="111E38"/>
                </a:solidFill>
                <a:latin typeface="Arial"/>
              </a:rPr>
              <a:t>, </a:t>
            </a:r>
            <a:r>
              <a:rPr sz="1500" b="0" i="0" dirty="0" err="1">
                <a:solidFill>
                  <a:srgbClr val="111E38"/>
                </a:solidFill>
                <a:latin typeface="Arial"/>
              </a:rPr>
              <a:t>alimentando</a:t>
            </a:r>
            <a:r>
              <a:rPr sz="1500" b="0" i="0" dirty="0">
                <a:solidFill>
                  <a:srgbClr val="111E38"/>
                </a:solidFill>
                <a:latin typeface="Arial"/>
              </a:rPr>
              <a:t> un </a:t>
            </a:r>
            <a:r>
              <a:rPr sz="1500" b="0" i="0" dirty="0" err="1">
                <a:solidFill>
                  <a:srgbClr val="111E38"/>
                </a:solidFill>
                <a:latin typeface="Arial"/>
              </a:rPr>
              <a:t>circolo</a:t>
            </a:r>
            <a:r>
              <a:rPr sz="1500" b="0" i="0" dirty="0">
                <a:solidFill>
                  <a:srgbClr val="111E38"/>
                </a:solidFill>
                <a:latin typeface="Arial"/>
              </a:rPr>
              <a:t> </a:t>
            </a:r>
            <a:r>
              <a:rPr sz="1500" b="0" i="0" dirty="0" err="1">
                <a:solidFill>
                  <a:srgbClr val="111E38"/>
                </a:solidFill>
                <a:latin typeface="Arial"/>
              </a:rPr>
              <a:t>vizioso</a:t>
            </a:r>
            <a:r>
              <a:rPr sz="1500" b="0" i="0" dirty="0">
                <a:solidFill>
                  <a:srgbClr val="111E38"/>
                </a:solidFill>
                <a:latin typeface="Arial"/>
              </a:rPr>
              <a:t> </a:t>
            </a:r>
            <a:r>
              <a:rPr sz="1500" b="0" i="0" dirty="0" err="1">
                <a:solidFill>
                  <a:srgbClr val="111E38"/>
                </a:solidFill>
                <a:latin typeface="Arial"/>
              </a:rPr>
              <a:t>strutturale</a:t>
            </a:r>
            <a:r>
              <a:rPr sz="1500" b="0" i="0" dirty="0">
                <a:solidFill>
                  <a:srgbClr val="111E38"/>
                </a:solidFill>
                <a:latin typeface="Arial"/>
              </a:rPr>
              <a:t>.</a:t>
            </a:r>
          </a:p>
        </p:txBody>
      </p:sp>
      <p:sp>
        <p:nvSpPr>
          <p:cNvPr id="6" name="Rounded Rectangle 5"/>
          <p:cNvSpPr/>
          <p:nvPr/>
        </p:nvSpPr>
        <p:spPr>
          <a:xfrm>
            <a:off x="6309360" y="1645920"/>
            <a:ext cx="512064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0" y="1920240"/>
            <a:ext cx="4572000" cy="2554545"/>
          </a:xfrm>
          <a:prstGeom prst="rect">
            <a:avLst/>
          </a:prstGeom>
          <a:noFill/>
        </p:spPr>
        <p:txBody>
          <a:bodyPr wrap="square" lIns="0" tIns="0" rIns="0" bIns="0">
            <a:spAutoFit/>
          </a:bodyPr>
          <a:lstStyle/>
          <a:p>
            <a:pPr algn="l">
              <a:spcBef>
                <a:spcPts val="0"/>
              </a:spcBef>
              <a:spcAft>
                <a:spcPts val="1500"/>
              </a:spcAft>
            </a:pPr>
            <a:r>
              <a:rPr sz="1800" b="1" i="0" dirty="0">
                <a:solidFill>
                  <a:srgbClr val="0D7A80"/>
                </a:solidFill>
                <a:latin typeface="Georgia"/>
              </a:rPr>
              <a:t>REGIONE OSPITANTE (EROGATORE - NORD)</a:t>
            </a:r>
          </a:p>
          <a:p>
            <a:pPr algn="l">
              <a:spcBef>
                <a:spcPts val="0"/>
              </a:spcBef>
              <a:spcAft>
                <a:spcPts val="1500"/>
              </a:spcAft>
            </a:pPr>
            <a:r>
              <a:rPr sz="1500" b="0" i="0" dirty="0" err="1" smtClean="0">
                <a:solidFill>
                  <a:srgbClr val="FAFAF8"/>
                </a:solidFill>
                <a:latin typeface="Arial"/>
              </a:rPr>
              <a:t>Incassa</a:t>
            </a:r>
            <a:r>
              <a:rPr sz="1500" b="0" i="0" dirty="0" smtClean="0">
                <a:solidFill>
                  <a:srgbClr val="FAFAF8"/>
                </a:solidFill>
                <a:latin typeface="Arial"/>
              </a:rPr>
              <a:t> </a:t>
            </a:r>
            <a:r>
              <a:rPr sz="1500" b="0" i="0" dirty="0" err="1">
                <a:solidFill>
                  <a:srgbClr val="FAFAF8"/>
                </a:solidFill>
                <a:latin typeface="Arial"/>
              </a:rPr>
              <a:t>l'intero</a:t>
            </a:r>
            <a:r>
              <a:rPr sz="1500" b="0" i="0" dirty="0">
                <a:solidFill>
                  <a:srgbClr val="FAFAF8"/>
                </a:solidFill>
                <a:latin typeface="Arial"/>
              </a:rPr>
              <a:t> </a:t>
            </a:r>
            <a:r>
              <a:rPr sz="1500" b="0" i="0" dirty="0" err="1">
                <a:solidFill>
                  <a:srgbClr val="FAFAF8"/>
                </a:solidFill>
                <a:latin typeface="Arial"/>
              </a:rPr>
              <a:t>valore</a:t>
            </a:r>
            <a:r>
              <a:rPr sz="1500" b="0" i="0" dirty="0">
                <a:solidFill>
                  <a:srgbClr val="FAFAF8"/>
                </a:solidFill>
                <a:latin typeface="Arial"/>
              </a:rPr>
              <a:t> del DRG </a:t>
            </a:r>
            <a:r>
              <a:rPr sz="1500" b="0" i="0" dirty="0" err="1">
                <a:solidFill>
                  <a:srgbClr val="FAFAF8"/>
                </a:solidFill>
                <a:latin typeface="Arial"/>
              </a:rPr>
              <a:t>associato</a:t>
            </a:r>
            <a:r>
              <a:rPr sz="1500" b="0" i="0" dirty="0">
                <a:solidFill>
                  <a:srgbClr val="FAFAF8"/>
                </a:solidFill>
                <a:latin typeface="Arial"/>
              </a:rPr>
              <a:t> </a:t>
            </a:r>
            <a:r>
              <a:rPr sz="1500" b="0" i="0" dirty="0" err="1">
                <a:solidFill>
                  <a:srgbClr val="FAFAF8"/>
                </a:solidFill>
                <a:latin typeface="Arial"/>
              </a:rPr>
              <a:t>all'operazione</a:t>
            </a:r>
            <a:r>
              <a:rPr sz="1500" b="0" i="0" dirty="0">
                <a:solidFill>
                  <a:srgbClr val="FAFAF8"/>
                </a:solidFill>
                <a:latin typeface="Arial"/>
              </a:rPr>
              <a:t> </a:t>
            </a:r>
            <a:r>
              <a:rPr sz="1500" b="0" i="0" dirty="0" err="1">
                <a:solidFill>
                  <a:srgbClr val="FAFAF8"/>
                </a:solidFill>
                <a:latin typeface="Arial"/>
              </a:rPr>
              <a:t>chirurgica</a:t>
            </a:r>
            <a:r>
              <a:rPr sz="1500" b="0" i="0" dirty="0">
                <a:solidFill>
                  <a:srgbClr val="FAFAF8"/>
                </a:solidFill>
                <a:latin typeface="Arial"/>
              </a:rPr>
              <a:t> </a:t>
            </a:r>
            <a:r>
              <a:rPr sz="1500" b="0" i="0" dirty="0" err="1">
                <a:solidFill>
                  <a:srgbClr val="FAFAF8"/>
                </a:solidFill>
                <a:latin typeface="Arial"/>
              </a:rPr>
              <a:t>eseguita</a:t>
            </a:r>
            <a:r>
              <a:rPr sz="1500" b="0" i="0" dirty="0">
                <a:solidFill>
                  <a:srgbClr val="FAFAF8"/>
                </a:solidFill>
                <a:latin typeface="Arial"/>
              </a:rPr>
              <a:t> </a:t>
            </a:r>
            <a:r>
              <a:rPr sz="1500" b="0" i="0" dirty="0" err="1">
                <a:solidFill>
                  <a:srgbClr val="FAFAF8"/>
                </a:solidFill>
                <a:latin typeface="Arial"/>
              </a:rPr>
              <a:t>sul</a:t>
            </a:r>
            <a:r>
              <a:rPr sz="1500" b="0" i="0" dirty="0">
                <a:solidFill>
                  <a:srgbClr val="FAFAF8"/>
                </a:solidFill>
                <a:latin typeface="Arial"/>
              </a:rPr>
              <a:t> </a:t>
            </a:r>
            <a:r>
              <a:rPr sz="1500" b="0" i="0" dirty="0" err="1">
                <a:solidFill>
                  <a:srgbClr val="FAFAF8"/>
                </a:solidFill>
                <a:latin typeface="Arial"/>
              </a:rPr>
              <a:t>paziente</a:t>
            </a:r>
            <a:r>
              <a:rPr sz="1500" b="0" i="0" dirty="0">
                <a:solidFill>
                  <a:srgbClr val="FAFAF8"/>
                </a:solidFill>
                <a:latin typeface="Arial"/>
              </a:rPr>
              <a:t> extra-</a:t>
            </a:r>
            <a:r>
              <a:rPr sz="1500" b="0" i="0" dirty="0" err="1">
                <a:solidFill>
                  <a:srgbClr val="FAFAF8"/>
                </a:solidFill>
                <a:latin typeface="Arial"/>
              </a:rPr>
              <a:t>regionale</a:t>
            </a:r>
            <a:r>
              <a:rPr sz="1500" b="0" i="0" dirty="0">
                <a:solidFill>
                  <a:srgbClr val="FAFAF8"/>
                </a:solidFill>
                <a:latin typeface="Arial"/>
              </a:rPr>
              <a:t>.</a:t>
            </a:r>
          </a:p>
          <a:p>
            <a:pPr algn="l">
              <a:spcBef>
                <a:spcPts val="0"/>
              </a:spcBef>
              <a:spcAft>
                <a:spcPts val="400"/>
              </a:spcAft>
            </a:pPr>
            <a:r>
              <a:rPr sz="1500" b="0" i="0" dirty="0" smtClean="0">
                <a:solidFill>
                  <a:srgbClr val="FAFAF8"/>
                </a:solidFill>
                <a:latin typeface="Arial"/>
              </a:rPr>
              <a:t>Le </a:t>
            </a:r>
            <a:r>
              <a:rPr sz="1500" b="0" i="0" dirty="0" err="1">
                <a:solidFill>
                  <a:srgbClr val="FAFAF8"/>
                </a:solidFill>
                <a:latin typeface="Arial"/>
              </a:rPr>
              <a:t>prestazioni</a:t>
            </a:r>
            <a:r>
              <a:rPr sz="1500" b="0" i="0" dirty="0">
                <a:solidFill>
                  <a:srgbClr val="FAFAF8"/>
                </a:solidFill>
                <a:latin typeface="Arial"/>
              </a:rPr>
              <a:t> </a:t>
            </a:r>
            <a:r>
              <a:rPr sz="1500" b="0" i="0" dirty="0" err="1">
                <a:solidFill>
                  <a:srgbClr val="FAFAF8"/>
                </a:solidFill>
                <a:latin typeface="Arial"/>
              </a:rPr>
              <a:t>erogate</a:t>
            </a:r>
            <a:r>
              <a:rPr sz="1500" b="0" i="0" dirty="0">
                <a:solidFill>
                  <a:srgbClr val="FAFAF8"/>
                </a:solidFill>
                <a:latin typeface="Arial"/>
              </a:rPr>
              <a:t> a </a:t>
            </a:r>
            <a:r>
              <a:rPr sz="1500" b="0" i="0" dirty="0" err="1">
                <a:solidFill>
                  <a:srgbClr val="FAFAF8"/>
                </a:solidFill>
                <a:latin typeface="Arial"/>
              </a:rPr>
              <a:t>cittadini</a:t>
            </a:r>
            <a:r>
              <a:rPr sz="1500" b="0" i="0" dirty="0">
                <a:solidFill>
                  <a:srgbClr val="FAFAF8"/>
                </a:solidFill>
                <a:latin typeface="Arial"/>
              </a:rPr>
              <a:t> </a:t>
            </a:r>
            <a:r>
              <a:rPr sz="1500" b="0" i="0" dirty="0" err="1">
                <a:solidFill>
                  <a:srgbClr val="FAFAF8"/>
                </a:solidFill>
                <a:latin typeface="Arial"/>
              </a:rPr>
              <a:t>meridionali</a:t>
            </a:r>
            <a:r>
              <a:rPr sz="1500" b="0" i="0" dirty="0">
                <a:solidFill>
                  <a:srgbClr val="FAFAF8"/>
                </a:solidFill>
                <a:latin typeface="Arial"/>
              </a:rPr>
              <a:t> </a:t>
            </a:r>
            <a:r>
              <a:rPr sz="1500" b="0" i="0" dirty="0" err="1">
                <a:solidFill>
                  <a:srgbClr val="FAFAF8"/>
                </a:solidFill>
                <a:latin typeface="Arial"/>
              </a:rPr>
              <a:t>generano</a:t>
            </a:r>
            <a:r>
              <a:rPr sz="1500" b="0" i="0" dirty="0">
                <a:solidFill>
                  <a:srgbClr val="FAFAF8"/>
                </a:solidFill>
                <a:latin typeface="Arial"/>
              </a:rPr>
              <a:t> </a:t>
            </a:r>
            <a:r>
              <a:rPr sz="1500" b="0" i="0" dirty="0" err="1">
                <a:solidFill>
                  <a:srgbClr val="FAFAF8"/>
                </a:solidFill>
                <a:latin typeface="Arial"/>
              </a:rPr>
              <a:t>flussi</a:t>
            </a:r>
            <a:r>
              <a:rPr sz="1500" b="0" i="0" dirty="0">
                <a:solidFill>
                  <a:srgbClr val="FAFAF8"/>
                </a:solidFill>
                <a:latin typeface="Arial"/>
              </a:rPr>
              <a:t> </a:t>
            </a:r>
            <a:r>
              <a:rPr sz="1500" b="0" i="0" dirty="0" err="1">
                <a:solidFill>
                  <a:srgbClr val="FAFAF8"/>
                </a:solidFill>
                <a:latin typeface="Arial"/>
              </a:rPr>
              <a:t>attivi</a:t>
            </a:r>
            <a:r>
              <a:rPr sz="1500" b="0" i="0" dirty="0">
                <a:solidFill>
                  <a:srgbClr val="FAFAF8"/>
                </a:solidFill>
                <a:latin typeface="Arial"/>
              </a:rPr>
              <a:t> </a:t>
            </a:r>
            <a:r>
              <a:rPr sz="1500" b="0" i="0" dirty="0" err="1">
                <a:solidFill>
                  <a:srgbClr val="FAFAF8"/>
                </a:solidFill>
                <a:latin typeface="Arial"/>
              </a:rPr>
              <a:t>finanziari</a:t>
            </a:r>
            <a:r>
              <a:rPr sz="1500" b="0" i="0" dirty="0">
                <a:solidFill>
                  <a:srgbClr val="FAFAF8"/>
                </a:solidFill>
                <a:latin typeface="Arial"/>
              </a:rPr>
              <a:t> </a:t>
            </a:r>
            <a:r>
              <a:rPr sz="1500" b="0" i="0" dirty="0" err="1">
                <a:solidFill>
                  <a:srgbClr val="FAFAF8"/>
                </a:solidFill>
                <a:latin typeface="Arial"/>
              </a:rPr>
              <a:t>imponenti</a:t>
            </a:r>
            <a:r>
              <a:rPr sz="1500" b="0" i="0" dirty="0">
                <a:solidFill>
                  <a:srgbClr val="FAFAF8"/>
                </a:solidFill>
                <a:latin typeface="Arial"/>
              </a:rPr>
              <a:t>, </a:t>
            </a:r>
            <a:r>
              <a:rPr sz="1500" b="0" i="0" dirty="0" err="1">
                <a:solidFill>
                  <a:srgbClr val="FAFAF8"/>
                </a:solidFill>
                <a:latin typeface="Arial"/>
              </a:rPr>
              <a:t>che</a:t>
            </a:r>
            <a:r>
              <a:rPr sz="1500" b="0" i="0" dirty="0">
                <a:solidFill>
                  <a:srgbClr val="FAFAF8"/>
                </a:solidFill>
                <a:latin typeface="Arial"/>
              </a:rPr>
              <a:t> </a:t>
            </a:r>
            <a:r>
              <a:rPr sz="1500" b="0" i="0" dirty="0" err="1">
                <a:solidFill>
                  <a:srgbClr val="FAFAF8"/>
                </a:solidFill>
                <a:latin typeface="Arial"/>
              </a:rPr>
              <a:t>permettono</a:t>
            </a:r>
            <a:r>
              <a:rPr sz="1500" b="0" i="0" dirty="0">
                <a:solidFill>
                  <a:srgbClr val="FAFAF8"/>
                </a:solidFill>
                <a:latin typeface="Arial"/>
              </a:rPr>
              <a:t> </a:t>
            </a:r>
            <a:r>
              <a:rPr sz="1500" b="0" i="0" dirty="0" err="1">
                <a:solidFill>
                  <a:srgbClr val="FAFAF8"/>
                </a:solidFill>
                <a:latin typeface="Arial"/>
              </a:rPr>
              <a:t>alle</a:t>
            </a:r>
            <a:r>
              <a:rPr sz="1500" b="0" i="0" dirty="0">
                <a:solidFill>
                  <a:srgbClr val="FAFAF8"/>
                </a:solidFill>
                <a:latin typeface="Arial"/>
              </a:rPr>
              <a:t> </a:t>
            </a:r>
            <a:r>
              <a:rPr sz="1500" b="0" i="0" dirty="0" err="1">
                <a:solidFill>
                  <a:srgbClr val="FAFAF8"/>
                </a:solidFill>
                <a:latin typeface="Arial"/>
              </a:rPr>
              <a:t>strutture</a:t>
            </a:r>
            <a:r>
              <a:rPr sz="1500" b="0" i="0" dirty="0">
                <a:solidFill>
                  <a:srgbClr val="FAFAF8"/>
                </a:solidFill>
                <a:latin typeface="Arial"/>
              </a:rPr>
              <a:t> </a:t>
            </a:r>
            <a:r>
              <a:rPr sz="1500" b="0" i="0" dirty="0" err="1">
                <a:solidFill>
                  <a:srgbClr val="FAFAF8"/>
                </a:solidFill>
                <a:latin typeface="Arial"/>
              </a:rPr>
              <a:t>settentrionali</a:t>
            </a:r>
            <a:r>
              <a:rPr sz="1500" b="0" i="0" dirty="0">
                <a:solidFill>
                  <a:srgbClr val="FAFAF8"/>
                </a:solidFill>
                <a:latin typeface="Arial"/>
              </a:rPr>
              <a:t> di </a:t>
            </a:r>
            <a:r>
              <a:rPr sz="1500" b="0" i="0" dirty="0" err="1">
                <a:solidFill>
                  <a:srgbClr val="FAFAF8"/>
                </a:solidFill>
                <a:latin typeface="Arial"/>
              </a:rPr>
              <a:t>ampliare</a:t>
            </a:r>
            <a:r>
              <a:rPr sz="1500" b="0" i="0" dirty="0">
                <a:solidFill>
                  <a:srgbClr val="FAFAF8"/>
                </a:solidFill>
                <a:latin typeface="Arial"/>
              </a:rPr>
              <a:t> la </a:t>
            </a:r>
            <a:r>
              <a:rPr sz="1500" b="0" i="0" dirty="0" err="1">
                <a:solidFill>
                  <a:srgbClr val="FAFAF8"/>
                </a:solidFill>
                <a:latin typeface="Arial"/>
              </a:rPr>
              <a:t>propria</a:t>
            </a:r>
            <a:r>
              <a:rPr sz="1500" b="0" i="0" dirty="0">
                <a:solidFill>
                  <a:srgbClr val="FAFAF8"/>
                </a:solidFill>
                <a:latin typeface="Arial"/>
              </a:rPr>
              <a:t> </a:t>
            </a:r>
            <a:r>
              <a:rPr sz="1500" b="0" i="0" dirty="0" err="1">
                <a:solidFill>
                  <a:srgbClr val="FAFAF8"/>
                </a:solidFill>
                <a:latin typeface="Arial"/>
              </a:rPr>
              <a:t>attrattività</a:t>
            </a:r>
            <a:r>
              <a:rPr sz="1500" b="0" i="0" dirty="0">
                <a:solidFill>
                  <a:srgbClr val="FAFAF8"/>
                </a:solidFill>
                <a:latin typeface="Arial"/>
              </a:rPr>
              <a:t> e </a:t>
            </a:r>
            <a:r>
              <a:rPr sz="1500" b="0" i="0" dirty="0" err="1">
                <a:solidFill>
                  <a:srgbClr val="FAFAF8"/>
                </a:solidFill>
                <a:latin typeface="Arial"/>
              </a:rPr>
              <a:t>capacità</a:t>
            </a:r>
            <a:r>
              <a:rPr sz="1500" b="0" i="0" dirty="0">
                <a:solidFill>
                  <a:srgbClr val="FAFAF8"/>
                </a:solidFill>
                <a:latin typeface="Arial"/>
              </a:rPr>
              <a:t> </a:t>
            </a:r>
            <a:r>
              <a:rPr sz="1500" b="0" i="0" dirty="0" err="1">
                <a:solidFill>
                  <a:srgbClr val="FAFAF8"/>
                </a:solidFill>
                <a:latin typeface="Arial"/>
              </a:rPr>
              <a:t>organizzativa</a:t>
            </a:r>
            <a:r>
              <a:rPr sz="1500" b="0" i="0" dirty="0">
                <a:solidFill>
                  <a:srgbClr val="FAFAF8"/>
                </a:solidFill>
                <a:latin typeface="Arial"/>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4445" y="274638"/>
            <a:ext cx="11510050" cy="1143000"/>
          </a:xfrm>
        </p:spPr>
        <p:txBody>
          <a:bodyPr wrap="square"/>
          <a:lstStyle/>
          <a:p>
            <a:pPr algn="l">
              <a:spcBef>
                <a:spcPts val="0"/>
              </a:spcBef>
              <a:spcAft>
                <a:spcPts val="0"/>
              </a:spcAft>
            </a:pPr>
            <a:r>
              <a:rPr sz="2400" b="1">
                <a:solidFill>
                  <a:srgbClr val="111E38"/>
                </a:solidFill>
                <a:latin typeface="Georgia"/>
              </a:rPr>
              <a:t>L'extra-tetto incentiva l'attrazione attiva delle cliniche private del Nord</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120640" cy="438912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920240"/>
            <a:ext cx="4572000" cy="3840480"/>
          </a:xfrm>
          <a:prstGeom prst="rect">
            <a:avLst/>
          </a:prstGeom>
          <a:noFill/>
        </p:spPr>
        <p:txBody>
          <a:bodyPr wrap="square" lIns="0" tIns="0" rIns="0" bIns="0">
            <a:spAutoFit/>
          </a:bodyPr>
          <a:lstStyle/>
          <a:p>
            <a:pPr algn="l">
              <a:spcBef>
                <a:spcPts val="0"/>
              </a:spcBef>
              <a:spcAft>
                <a:spcPts val="1500"/>
              </a:spcAft>
            </a:pPr>
            <a:r>
              <a:rPr sz="1800" b="1" i="0">
                <a:solidFill>
                  <a:srgbClr val="5A6578"/>
                </a:solidFill>
                <a:latin typeface="Georgia"/>
              </a:rPr>
              <a:t>PAZIENTE LOCALE (LOMBARDO)</a:t>
            </a:r>
          </a:p>
          <a:p>
            <a:pPr algn="l">
              <a:spcBef>
                <a:spcPts val="0"/>
              </a:spcBef>
              <a:spcAft>
                <a:spcPts val="1500"/>
              </a:spcAft>
            </a:pPr>
            <a:r>
              <a:rPr sz="1500" b="0" i="0">
                <a:solidFill>
                  <a:srgbClr val="111E38"/>
                </a:solidFill>
                <a:latin typeface="Arial"/>
              </a:rPr>
              <a:t>• Vincolo del Tetto di Spesa:</a:t>
            </a:r>
            <a:r>
              <a:t/>
            </a:r>
            <a:br/>
            <a:r>
              <a:rPr sz="1500" b="0" i="0">
                <a:solidFill>
                  <a:srgbClr val="111E38"/>
                </a:solidFill>
                <a:latin typeface="Arial"/>
              </a:rPr>
              <a:t>Le Regioni impongono alle proprie strutture private accreditate un limite massimo di prestazioni rimborsabili (tetto di spesa) per i pazienti locali residenti.</a:t>
            </a:r>
          </a:p>
          <a:p>
            <a:pPr algn="l">
              <a:spcBef>
                <a:spcPts val="0"/>
              </a:spcBef>
              <a:spcAft>
                <a:spcPts val="400"/>
              </a:spcAft>
            </a:pPr>
            <a:r>
              <a:rPr sz="1500" b="0" i="0">
                <a:solidFill>
                  <a:srgbClr val="111E38"/>
                </a:solidFill>
                <a:latin typeface="Arial"/>
              </a:rPr>
              <a:t>• Attese Maggiori:</a:t>
            </a:r>
            <a:r>
              <a:t/>
            </a:r>
            <a:br/>
            <a:r>
              <a:rPr sz="1500" b="0" i="0">
                <a:solidFill>
                  <a:srgbClr val="111E38"/>
                </a:solidFill>
                <a:latin typeface="Arial"/>
              </a:rPr>
              <a:t>Una volta esaurito il budget regionale, la clinica rischia di lavorare senza rimborso. Di conseguenza, un paziente lombardo potrebbe attendere più a lungo nella sua stessa regione.</a:t>
            </a:r>
          </a:p>
        </p:txBody>
      </p:sp>
      <p:sp>
        <p:nvSpPr>
          <p:cNvPr id="6" name="Rounded Rectangle 5"/>
          <p:cNvSpPr/>
          <p:nvPr/>
        </p:nvSpPr>
        <p:spPr>
          <a:xfrm>
            <a:off x="6309360" y="1645920"/>
            <a:ext cx="512064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0" y="1920240"/>
            <a:ext cx="4572000" cy="3840480"/>
          </a:xfrm>
          <a:prstGeom prst="rect">
            <a:avLst/>
          </a:prstGeom>
          <a:noFill/>
        </p:spPr>
        <p:txBody>
          <a:bodyPr wrap="square" lIns="0" tIns="0" rIns="0" bIns="0">
            <a:spAutoFit/>
          </a:bodyPr>
          <a:lstStyle/>
          <a:p>
            <a:pPr algn="l">
              <a:spcBef>
                <a:spcPts val="0"/>
              </a:spcBef>
              <a:spcAft>
                <a:spcPts val="1500"/>
              </a:spcAft>
            </a:pPr>
            <a:r>
              <a:rPr sz="1800" b="1" i="0">
                <a:solidFill>
                  <a:srgbClr val="0D7A80"/>
                </a:solidFill>
                <a:latin typeface="Georgia"/>
              </a:rPr>
              <a:t>PAZIENTE EXTRA-REGIONALE (SICILIANO)</a:t>
            </a:r>
          </a:p>
          <a:p>
            <a:pPr algn="l">
              <a:spcBef>
                <a:spcPts val="0"/>
              </a:spcBef>
              <a:spcAft>
                <a:spcPts val="1500"/>
              </a:spcAft>
            </a:pPr>
            <a:r>
              <a:rPr sz="1500" b="0" i="0">
                <a:solidFill>
                  <a:srgbClr val="FAFAF8"/>
                </a:solidFill>
                <a:latin typeface="Arial"/>
              </a:rPr>
              <a:t>• Esclusione dei Vincoli (Extra-Tetto):</a:t>
            </a:r>
            <a:r>
              <a:t/>
            </a:r>
            <a:br/>
            <a:r>
              <a:rPr sz="1500" b="0" i="0">
                <a:solidFill>
                  <a:srgbClr val="FAFAF8"/>
                </a:solidFill>
                <a:latin typeface="Arial"/>
              </a:rPr>
              <a:t>Storicamente, le prestazioni sanitarie rivolte a pazienti fuori regione (mobilità attiva) sono escluse da questi rigidi tetti di spesa, o godono di budget specifici molto elastici.</a:t>
            </a:r>
          </a:p>
          <a:p>
            <a:pPr algn="l">
              <a:spcBef>
                <a:spcPts val="0"/>
              </a:spcBef>
              <a:spcAft>
                <a:spcPts val="400"/>
              </a:spcAft>
            </a:pPr>
            <a:r>
              <a:rPr sz="1500" b="0" i="0">
                <a:solidFill>
                  <a:srgbClr val="FAFAF8"/>
                </a:solidFill>
                <a:latin typeface="Arial"/>
              </a:rPr>
              <a:t>• Guadagno Garantito al 100%:</a:t>
            </a:r>
            <a:r>
              <a:t/>
            </a:r>
            <a:br/>
            <a:r>
              <a:rPr sz="1500" b="0" i="0">
                <a:solidFill>
                  <a:srgbClr val="FAFAF8"/>
                </a:solidFill>
                <a:latin typeface="Arial"/>
              </a:rPr>
              <a:t>Per una clinica accreditata del Nord, il paziente meridionale rappresenta una prestazione sempre remunerata al 100% e coperta dalla compensazione interregionale nazionale.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sz="2400" b="1" dirty="0">
                <a:solidFill>
                  <a:srgbClr val="111E38"/>
                </a:solidFill>
                <a:latin typeface="Georgia"/>
              </a:rPr>
              <a:t>I </a:t>
            </a:r>
            <a:r>
              <a:rPr sz="2400" b="1" dirty="0" err="1">
                <a:solidFill>
                  <a:srgbClr val="111E38"/>
                </a:solidFill>
                <a:latin typeface="Georgia"/>
              </a:rPr>
              <a:t>centri</a:t>
            </a:r>
            <a:r>
              <a:rPr sz="2400" b="1" dirty="0">
                <a:solidFill>
                  <a:srgbClr val="111E38"/>
                </a:solidFill>
                <a:latin typeface="Georgia"/>
              </a:rPr>
              <a:t> </a:t>
            </a:r>
            <a:r>
              <a:rPr lang="it-IT" sz="2400" b="1" dirty="0" smtClean="0">
                <a:solidFill>
                  <a:srgbClr val="111E38"/>
                </a:solidFill>
                <a:latin typeface="Georgia"/>
              </a:rPr>
              <a:t>del NORD</a:t>
            </a:r>
            <a:r>
              <a:rPr sz="2400" b="1" dirty="0" smtClean="0">
                <a:solidFill>
                  <a:srgbClr val="111E38"/>
                </a:solidFill>
                <a:latin typeface="Georgia"/>
              </a:rPr>
              <a:t> </a:t>
            </a:r>
            <a:r>
              <a:rPr sz="2400" b="1" dirty="0" err="1">
                <a:solidFill>
                  <a:srgbClr val="111E38"/>
                </a:solidFill>
                <a:latin typeface="Georgia"/>
              </a:rPr>
              <a:t>reclutano</a:t>
            </a:r>
            <a:r>
              <a:rPr sz="2400" b="1" dirty="0">
                <a:solidFill>
                  <a:srgbClr val="111E38"/>
                </a:solidFill>
                <a:latin typeface="Georgia"/>
              </a:rPr>
              <a:t> </a:t>
            </a:r>
            <a:r>
              <a:rPr sz="2400" b="1" dirty="0" err="1">
                <a:solidFill>
                  <a:srgbClr val="111E38"/>
                </a:solidFill>
                <a:latin typeface="Georgia"/>
              </a:rPr>
              <a:t>pazienti</a:t>
            </a:r>
            <a:r>
              <a:rPr sz="2400" b="1" dirty="0">
                <a:solidFill>
                  <a:srgbClr val="111E38"/>
                </a:solidFill>
                <a:latin typeface="Georgia"/>
              </a:rPr>
              <a:t> </a:t>
            </a:r>
            <a:r>
              <a:rPr lang="it-IT" sz="2400" b="1" dirty="0" smtClean="0">
                <a:solidFill>
                  <a:srgbClr val="111E38"/>
                </a:solidFill>
                <a:latin typeface="Georgia"/>
              </a:rPr>
              <a:t>al SUD</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83177" y="1280160"/>
            <a:ext cx="4754880" cy="5273238"/>
          </a:xfrm>
          <a:prstGeom prst="rect">
            <a:avLst/>
          </a:prstGeom>
          <a:noFill/>
        </p:spPr>
        <p:txBody>
          <a:bodyPr wrap="square" lIns="0" tIns="0" rIns="0" bIns="0">
            <a:spAutoFit/>
          </a:bodyPr>
          <a:lstStyle/>
          <a:p>
            <a:pPr algn="l">
              <a:spcBef>
                <a:spcPts val="0"/>
              </a:spcBef>
              <a:spcAft>
                <a:spcPts val="1200"/>
              </a:spcAft>
            </a:pPr>
            <a:endParaRPr lang="it-IT" sz="2400" b="1" i="0" dirty="0" smtClean="0">
              <a:solidFill>
                <a:srgbClr val="0D7A80"/>
              </a:solidFill>
              <a:latin typeface="Georgia"/>
            </a:endParaRPr>
          </a:p>
          <a:p>
            <a:pPr algn="l">
              <a:spcBef>
                <a:spcPts val="0"/>
              </a:spcBef>
              <a:spcAft>
                <a:spcPts val="1200"/>
              </a:spcAft>
            </a:pPr>
            <a:r>
              <a:rPr sz="2400" b="1" i="0" dirty="0" smtClean="0">
                <a:solidFill>
                  <a:srgbClr val="0D7A80"/>
                </a:solidFill>
                <a:latin typeface="Georgia"/>
              </a:rPr>
              <a:t>Il </a:t>
            </a:r>
            <a:r>
              <a:rPr sz="2400" b="1" i="0" dirty="0" err="1">
                <a:solidFill>
                  <a:srgbClr val="0D7A80"/>
                </a:solidFill>
                <a:latin typeface="Georgia"/>
              </a:rPr>
              <a:t>Reclutamento</a:t>
            </a:r>
            <a:r>
              <a:rPr sz="2400" b="1" i="0" dirty="0">
                <a:solidFill>
                  <a:srgbClr val="0D7A80"/>
                </a:solidFill>
                <a:latin typeface="Georgia"/>
              </a:rPr>
              <a:t> '</a:t>
            </a:r>
            <a:r>
              <a:rPr sz="2400" b="1" i="0" dirty="0" err="1">
                <a:solidFill>
                  <a:srgbClr val="0D7A80"/>
                </a:solidFill>
                <a:latin typeface="Georgia"/>
              </a:rPr>
              <a:t>Chirurgico</a:t>
            </a:r>
            <a:r>
              <a:rPr sz="2400" b="1" i="0" dirty="0">
                <a:solidFill>
                  <a:srgbClr val="0D7A80"/>
                </a:solidFill>
                <a:latin typeface="Georgia"/>
              </a:rPr>
              <a:t>'</a:t>
            </a:r>
          </a:p>
          <a:p>
            <a:pPr>
              <a:spcBef>
                <a:spcPts val="0"/>
              </a:spcBef>
              <a:spcAft>
                <a:spcPts val="1200"/>
              </a:spcAft>
            </a:pPr>
            <a:r>
              <a:rPr sz="1600" b="1" i="0" dirty="0" err="1" smtClean="0">
                <a:solidFill>
                  <a:srgbClr val="111E38"/>
                </a:solidFill>
                <a:latin typeface="Arial"/>
              </a:rPr>
              <a:t>Questo</a:t>
            </a:r>
            <a:r>
              <a:rPr sz="1600" b="1" i="0" dirty="0" smtClean="0">
                <a:solidFill>
                  <a:srgbClr val="111E38"/>
                </a:solidFill>
                <a:latin typeface="Arial"/>
              </a:rPr>
              <a:t> </a:t>
            </a:r>
            <a:r>
              <a:rPr sz="1600" b="1" i="0" dirty="0" err="1">
                <a:solidFill>
                  <a:srgbClr val="111E38"/>
                </a:solidFill>
                <a:latin typeface="Arial"/>
              </a:rPr>
              <a:t>sbilanciamento</a:t>
            </a:r>
            <a:r>
              <a:rPr sz="1600" b="1" i="0" dirty="0">
                <a:solidFill>
                  <a:srgbClr val="111E38"/>
                </a:solidFill>
                <a:latin typeface="Arial"/>
              </a:rPr>
              <a:t> </a:t>
            </a:r>
            <a:r>
              <a:rPr sz="1600" b="1" i="0" dirty="0" err="1">
                <a:solidFill>
                  <a:srgbClr val="111E38"/>
                </a:solidFill>
                <a:latin typeface="Arial"/>
              </a:rPr>
              <a:t>economico</a:t>
            </a:r>
            <a:r>
              <a:rPr sz="1600" b="1" i="0" dirty="0">
                <a:solidFill>
                  <a:srgbClr val="111E38"/>
                </a:solidFill>
                <a:latin typeface="Arial"/>
              </a:rPr>
              <a:t> e la </a:t>
            </a:r>
            <a:r>
              <a:rPr sz="1600" b="1" i="0" dirty="0" err="1">
                <a:solidFill>
                  <a:srgbClr val="111E38"/>
                </a:solidFill>
                <a:latin typeface="Arial"/>
              </a:rPr>
              <a:t>flessibilità</a:t>
            </a:r>
            <a:r>
              <a:rPr sz="1600" b="1" i="0" dirty="0">
                <a:solidFill>
                  <a:srgbClr val="111E38"/>
                </a:solidFill>
                <a:latin typeface="Arial"/>
              </a:rPr>
              <a:t> </a:t>
            </a:r>
            <a:r>
              <a:rPr sz="1600" b="1" i="0" dirty="0" err="1">
                <a:solidFill>
                  <a:srgbClr val="111E38"/>
                </a:solidFill>
                <a:latin typeface="Arial"/>
              </a:rPr>
              <a:t>dell'extra-tetto</a:t>
            </a:r>
            <a:r>
              <a:rPr sz="1600" b="1" i="0" dirty="0">
                <a:solidFill>
                  <a:srgbClr val="111E38"/>
                </a:solidFill>
                <a:latin typeface="Arial"/>
              </a:rPr>
              <a:t> </a:t>
            </a:r>
            <a:r>
              <a:rPr sz="1600" b="1" i="0" dirty="0" err="1">
                <a:solidFill>
                  <a:srgbClr val="111E38"/>
                </a:solidFill>
                <a:latin typeface="Arial"/>
              </a:rPr>
              <a:t>hanno</a:t>
            </a:r>
            <a:r>
              <a:rPr sz="1600" b="1" i="0" dirty="0">
                <a:solidFill>
                  <a:srgbClr val="111E38"/>
                </a:solidFill>
                <a:latin typeface="Arial"/>
              </a:rPr>
              <a:t> </a:t>
            </a:r>
            <a:r>
              <a:rPr sz="1600" b="1" i="0" dirty="0" err="1">
                <a:solidFill>
                  <a:srgbClr val="111E38"/>
                </a:solidFill>
                <a:latin typeface="Arial"/>
              </a:rPr>
              <a:t>stimolato</a:t>
            </a:r>
            <a:r>
              <a:rPr sz="1600" b="1" i="0" dirty="0">
                <a:solidFill>
                  <a:srgbClr val="111E38"/>
                </a:solidFill>
                <a:latin typeface="Arial"/>
              </a:rPr>
              <a:t> la </a:t>
            </a:r>
            <a:r>
              <a:rPr sz="1600" b="1" i="0" dirty="0" err="1">
                <a:solidFill>
                  <a:srgbClr val="111E38"/>
                </a:solidFill>
                <a:latin typeface="Arial"/>
              </a:rPr>
              <a:t>proliferazione</a:t>
            </a:r>
            <a:r>
              <a:rPr sz="1600" b="1" i="0" dirty="0">
                <a:solidFill>
                  <a:srgbClr val="111E38"/>
                </a:solidFill>
                <a:latin typeface="Arial"/>
              </a:rPr>
              <a:t> di </a:t>
            </a:r>
            <a:r>
              <a:rPr sz="1600" b="1" i="0" dirty="0" err="1">
                <a:solidFill>
                  <a:srgbClr val="111E38"/>
                </a:solidFill>
                <a:latin typeface="Arial"/>
              </a:rPr>
              <a:t>percorsi</a:t>
            </a:r>
            <a:r>
              <a:rPr sz="1600" b="1" i="0" dirty="0">
                <a:solidFill>
                  <a:srgbClr val="111E38"/>
                </a:solidFill>
                <a:latin typeface="Arial"/>
              </a:rPr>
              <a:t> </a:t>
            </a:r>
            <a:r>
              <a:rPr sz="1600" b="1" i="0" dirty="0" err="1">
                <a:solidFill>
                  <a:srgbClr val="111E38"/>
                </a:solidFill>
                <a:latin typeface="Arial"/>
              </a:rPr>
              <a:t>commerciali</a:t>
            </a:r>
            <a:r>
              <a:rPr sz="1600" b="1" i="0" dirty="0">
                <a:solidFill>
                  <a:srgbClr val="111E38"/>
                </a:solidFill>
                <a:latin typeface="Arial"/>
              </a:rPr>
              <a:t> </a:t>
            </a:r>
            <a:r>
              <a:rPr sz="1600" b="1" i="0" dirty="0" err="1">
                <a:solidFill>
                  <a:srgbClr val="111E38"/>
                </a:solidFill>
                <a:latin typeface="Arial"/>
              </a:rPr>
              <a:t>speculativi</a:t>
            </a:r>
            <a:r>
              <a:rPr sz="1600" b="1" i="0" dirty="0">
                <a:solidFill>
                  <a:srgbClr val="111E38"/>
                </a:solidFill>
                <a:latin typeface="Arial"/>
              </a:rPr>
              <a:t> </a:t>
            </a:r>
            <a:r>
              <a:rPr sz="1600" b="1" i="0" dirty="0" err="1">
                <a:solidFill>
                  <a:srgbClr val="111E38"/>
                </a:solidFill>
                <a:latin typeface="Arial"/>
              </a:rPr>
              <a:t>denominati</a:t>
            </a:r>
            <a:r>
              <a:rPr sz="1600" b="1" i="0" dirty="0">
                <a:solidFill>
                  <a:srgbClr val="111E38"/>
                </a:solidFill>
                <a:latin typeface="Arial"/>
              </a:rPr>
              <a:t> '</a:t>
            </a:r>
            <a:r>
              <a:rPr sz="1600" b="1" i="0" dirty="0" err="1">
                <a:solidFill>
                  <a:srgbClr val="111E38"/>
                </a:solidFill>
                <a:latin typeface="Arial"/>
              </a:rPr>
              <a:t>Centri</a:t>
            </a:r>
            <a:r>
              <a:rPr sz="1600" b="1" i="0" dirty="0">
                <a:solidFill>
                  <a:srgbClr val="111E38"/>
                </a:solidFill>
                <a:latin typeface="Arial"/>
              </a:rPr>
              <a:t> Satellite Spoke'.</a:t>
            </a:r>
          </a:p>
          <a:p>
            <a:pPr marL="285750" indent="-285750" algn="l">
              <a:spcBef>
                <a:spcPts val="0"/>
              </a:spcBef>
              <a:spcAft>
                <a:spcPts val="1200"/>
              </a:spcAft>
              <a:buFont typeface="Arial" panose="020B0604020202020204" pitchFamily="34" charset="0"/>
              <a:buChar char="•"/>
            </a:pPr>
            <a:r>
              <a:rPr sz="1600" b="1" i="0" dirty="0" err="1" smtClean="0">
                <a:solidFill>
                  <a:srgbClr val="111E38"/>
                </a:solidFill>
                <a:latin typeface="Arial"/>
              </a:rPr>
              <a:t>Reclutamento</a:t>
            </a:r>
            <a:r>
              <a:rPr sz="1600" b="1" i="0" dirty="0" smtClean="0">
                <a:solidFill>
                  <a:srgbClr val="111E38"/>
                </a:solidFill>
                <a:latin typeface="Arial"/>
              </a:rPr>
              <a:t> </a:t>
            </a:r>
            <a:r>
              <a:rPr sz="1600" b="1" i="0" dirty="0">
                <a:solidFill>
                  <a:srgbClr val="111E38"/>
                </a:solidFill>
                <a:latin typeface="Arial"/>
              </a:rPr>
              <a:t>Locale: </a:t>
            </a:r>
            <a:r>
              <a:rPr sz="1600" b="1" i="0" dirty="0" err="1">
                <a:solidFill>
                  <a:srgbClr val="111E38"/>
                </a:solidFill>
                <a:latin typeface="Arial"/>
              </a:rPr>
              <a:t>Eseguono</a:t>
            </a:r>
            <a:r>
              <a:rPr sz="1600" b="1" i="0" dirty="0">
                <a:solidFill>
                  <a:srgbClr val="111E38"/>
                </a:solidFill>
                <a:latin typeface="Arial"/>
              </a:rPr>
              <a:t> lo screening </a:t>
            </a:r>
            <a:r>
              <a:rPr sz="1600" b="1" i="0" dirty="0" err="1">
                <a:solidFill>
                  <a:srgbClr val="111E38"/>
                </a:solidFill>
                <a:latin typeface="Arial"/>
              </a:rPr>
              <a:t>iniziale</a:t>
            </a:r>
            <a:r>
              <a:rPr sz="1600" b="1" i="0" dirty="0">
                <a:solidFill>
                  <a:srgbClr val="111E38"/>
                </a:solidFill>
                <a:latin typeface="Arial"/>
              </a:rPr>
              <a:t>, la </a:t>
            </a:r>
            <a:r>
              <a:rPr sz="1600" b="1" i="0" dirty="0" err="1">
                <a:solidFill>
                  <a:srgbClr val="111E38"/>
                </a:solidFill>
                <a:latin typeface="Arial"/>
              </a:rPr>
              <a:t>diagnostica</a:t>
            </a:r>
            <a:r>
              <a:rPr sz="1600" b="1" i="0" dirty="0">
                <a:solidFill>
                  <a:srgbClr val="111E38"/>
                </a:solidFill>
                <a:latin typeface="Arial"/>
              </a:rPr>
              <a:t> e </a:t>
            </a:r>
            <a:r>
              <a:rPr sz="1600" b="1" i="0" dirty="0" err="1">
                <a:solidFill>
                  <a:srgbClr val="111E38"/>
                </a:solidFill>
                <a:latin typeface="Arial"/>
              </a:rPr>
              <a:t>l'intero</a:t>
            </a:r>
            <a:r>
              <a:rPr sz="1600" b="1" i="0" dirty="0">
                <a:solidFill>
                  <a:srgbClr val="111E38"/>
                </a:solidFill>
                <a:latin typeface="Arial"/>
              </a:rPr>
              <a:t> follow-up </a:t>
            </a:r>
            <a:r>
              <a:rPr sz="1600" b="1" i="0" dirty="0" err="1">
                <a:solidFill>
                  <a:srgbClr val="111E38"/>
                </a:solidFill>
                <a:latin typeface="Arial"/>
              </a:rPr>
              <a:t>dei</a:t>
            </a:r>
            <a:r>
              <a:rPr sz="1600" b="1" i="0" dirty="0">
                <a:solidFill>
                  <a:srgbClr val="111E38"/>
                </a:solidFill>
                <a:latin typeface="Arial"/>
              </a:rPr>
              <a:t> </a:t>
            </a:r>
            <a:r>
              <a:rPr sz="1600" b="1" i="0" dirty="0" err="1">
                <a:solidFill>
                  <a:srgbClr val="111E38"/>
                </a:solidFill>
                <a:latin typeface="Arial"/>
              </a:rPr>
              <a:t>pazienti</a:t>
            </a:r>
            <a:r>
              <a:rPr sz="1600" b="1" i="0" dirty="0">
                <a:solidFill>
                  <a:srgbClr val="111E38"/>
                </a:solidFill>
                <a:latin typeface="Arial"/>
              </a:rPr>
              <a:t> </a:t>
            </a:r>
            <a:r>
              <a:rPr sz="1600" b="1" i="0" dirty="0" err="1">
                <a:solidFill>
                  <a:srgbClr val="111E38"/>
                </a:solidFill>
                <a:latin typeface="Arial"/>
              </a:rPr>
              <a:t>nelle</a:t>
            </a:r>
            <a:r>
              <a:rPr sz="1600" b="1" i="0" dirty="0">
                <a:solidFill>
                  <a:srgbClr val="111E38"/>
                </a:solidFill>
                <a:latin typeface="Arial"/>
              </a:rPr>
              <a:t> </a:t>
            </a:r>
            <a:r>
              <a:rPr sz="1600" b="1" i="0" dirty="0" err="1">
                <a:solidFill>
                  <a:srgbClr val="111E38"/>
                </a:solidFill>
                <a:latin typeface="Arial"/>
              </a:rPr>
              <a:t>regioni</a:t>
            </a:r>
            <a:r>
              <a:rPr sz="1600" b="1" i="0" dirty="0">
                <a:solidFill>
                  <a:srgbClr val="111E38"/>
                </a:solidFill>
                <a:latin typeface="Arial"/>
              </a:rPr>
              <a:t> del </a:t>
            </a:r>
            <a:r>
              <a:rPr sz="1600" b="1" i="0" dirty="0" err="1">
                <a:solidFill>
                  <a:srgbClr val="111E38"/>
                </a:solidFill>
                <a:latin typeface="Arial"/>
              </a:rPr>
              <a:t>Sud</a:t>
            </a:r>
            <a:r>
              <a:rPr sz="1600" b="1" i="0" dirty="0" smtClean="0">
                <a:solidFill>
                  <a:srgbClr val="111E38"/>
                </a:solidFill>
                <a:latin typeface="Arial"/>
              </a:rPr>
              <a:t>.</a:t>
            </a:r>
            <a:endParaRPr lang="it-IT" sz="1600" b="1" i="0" dirty="0" smtClean="0">
              <a:solidFill>
                <a:srgbClr val="111E38"/>
              </a:solidFill>
              <a:latin typeface="Arial"/>
            </a:endParaRPr>
          </a:p>
          <a:p>
            <a:pPr marL="285750" indent="-285750" algn="l">
              <a:spcBef>
                <a:spcPts val="0"/>
              </a:spcBef>
              <a:spcAft>
                <a:spcPts val="1200"/>
              </a:spcAft>
              <a:buFont typeface="Arial" panose="020B0604020202020204" pitchFamily="34" charset="0"/>
              <a:buChar char="•"/>
            </a:pPr>
            <a:r>
              <a:rPr sz="1600" b="1" i="0" smtClean="0">
                <a:solidFill>
                  <a:srgbClr val="111E38"/>
                </a:solidFill>
                <a:latin typeface="Arial"/>
              </a:rPr>
              <a:t>Migrazione</a:t>
            </a:r>
            <a:r>
              <a:rPr sz="1600" b="1" i="0" dirty="0" smtClean="0">
                <a:solidFill>
                  <a:srgbClr val="111E38"/>
                </a:solidFill>
                <a:latin typeface="Arial"/>
              </a:rPr>
              <a:t> </a:t>
            </a:r>
            <a:r>
              <a:rPr sz="1600" b="1" i="0" dirty="0" err="1">
                <a:solidFill>
                  <a:srgbClr val="111E38"/>
                </a:solidFill>
                <a:latin typeface="Arial"/>
              </a:rPr>
              <a:t>dell'Atto</a:t>
            </a:r>
            <a:r>
              <a:rPr sz="1600" b="1" i="0" dirty="0">
                <a:solidFill>
                  <a:srgbClr val="111E38"/>
                </a:solidFill>
                <a:latin typeface="Arial"/>
              </a:rPr>
              <a:t> </a:t>
            </a:r>
            <a:r>
              <a:rPr sz="1600" b="1" i="0" dirty="0" err="1">
                <a:solidFill>
                  <a:srgbClr val="111E38"/>
                </a:solidFill>
                <a:latin typeface="Arial"/>
              </a:rPr>
              <a:t>Operativo</a:t>
            </a:r>
            <a:r>
              <a:rPr sz="1600" b="1" i="0" dirty="0">
                <a:solidFill>
                  <a:srgbClr val="111E38"/>
                </a:solidFill>
                <a:latin typeface="Arial"/>
              </a:rPr>
              <a:t>: </a:t>
            </a:r>
            <a:r>
              <a:rPr sz="1600" b="1" i="0" dirty="0" err="1">
                <a:solidFill>
                  <a:srgbClr val="111E38"/>
                </a:solidFill>
                <a:latin typeface="Arial"/>
              </a:rPr>
              <a:t>Convogliano</a:t>
            </a:r>
            <a:r>
              <a:rPr sz="1600" b="1" i="0" dirty="0">
                <a:solidFill>
                  <a:srgbClr val="111E38"/>
                </a:solidFill>
                <a:latin typeface="Arial"/>
              </a:rPr>
              <a:t> </a:t>
            </a:r>
            <a:r>
              <a:rPr sz="1600" b="1" i="0" dirty="0" err="1">
                <a:solidFill>
                  <a:srgbClr val="111E38"/>
                </a:solidFill>
                <a:latin typeface="Arial"/>
              </a:rPr>
              <a:t>l'atto</a:t>
            </a:r>
            <a:r>
              <a:rPr sz="1600" b="1" i="0" dirty="0">
                <a:solidFill>
                  <a:srgbClr val="111E38"/>
                </a:solidFill>
                <a:latin typeface="Arial"/>
              </a:rPr>
              <a:t> </a:t>
            </a:r>
            <a:r>
              <a:rPr sz="1600" b="1" i="0" dirty="0" err="1">
                <a:solidFill>
                  <a:srgbClr val="111E38"/>
                </a:solidFill>
                <a:latin typeface="Arial"/>
              </a:rPr>
              <a:t>chirurgico</a:t>
            </a:r>
            <a:r>
              <a:rPr sz="1600" b="1" i="0" dirty="0">
                <a:solidFill>
                  <a:srgbClr val="111E38"/>
                </a:solidFill>
                <a:latin typeface="Arial"/>
              </a:rPr>
              <a:t> </a:t>
            </a:r>
            <a:r>
              <a:rPr sz="1600" b="1" i="0" dirty="0" err="1">
                <a:solidFill>
                  <a:srgbClr val="111E38"/>
                </a:solidFill>
                <a:latin typeface="Arial"/>
              </a:rPr>
              <a:t>vero</a:t>
            </a:r>
            <a:r>
              <a:rPr sz="1600" b="1" i="0" dirty="0">
                <a:solidFill>
                  <a:srgbClr val="111E38"/>
                </a:solidFill>
                <a:latin typeface="Arial"/>
              </a:rPr>
              <a:t> e </a:t>
            </a:r>
            <a:r>
              <a:rPr sz="1600" b="1" i="0" dirty="0" err="1">
                <a:solidFill>
                  <a:srgbClr val="111E38"/>
                </a:solidFill>
                <a:latin typeface="Arial"/>
              </a:rPr>
              <a:t>proprio</a:t>
            </a:r>
            <a:r>
              <a:rPr sz="1600" b="1" i="0" dirty="0">
                <a:solidFill>
                  <a:srgbClr val="111E38"/>
                </a:solidFill>
                <a:latin typeface="Arial"/>
              </a:rPr>
              <a:t> in </a:t>
            </a:r>
            <a:r>
              <a:rPr sz="1600" b="1" i="0" dirty="0" err="1">
                <a:solidFill>
                  <a:srgbClr val="111E38"/>
                </a:solidFill>
                <a:latin typeface="Arial"/>
              </a:rPr>
              <a:t>strutture</a:t>
            </a:r>
            <a:r>
              <a:rPr sz="1600" b="1" i="0" dirty="0">
                <a:solidFill>
                  <a:srgbClr val="111E38"/>
                </a:solidFill>
                <a:latin typeface="Arial"/>
              </a:rPr>
              <a:t> del Nord per </a:t>
            </a:r>
            <a:r>
              <a:rPr sz="1600" b="1" i="0" dirty="0" err="1">
                <a:solidFill>
                  <a:srgbClr val="111E38"/>
                </a:solidFill>
                <a:latin typeface="Arial"/>
              </a:rPr>
              <a:t>riscuotere</a:t>
            </a:r>
            <a:r>
              <a:rPr sz="1600" b="1" i="0" dirty="0">
                <a:solidFill>
                  <a:srgbClr val="111E38"/>
                </a:solidFill>
                <a:latin typeface="Arial"/>
              </a:rPr>
              <a:t> </a:t>
            </a:r>
            <a:r>
              <a:rPr sz="1600" b="1" i="0" dirty="0" err="1">
                <a:solidFill>
                  <a:srgbClr val="111E38"/>
                </a:solidFill>
                <a:latin typeface="Arial"/>
              </a:rPr>
              <a:t>i</a:t>
            </a:r>
            <a:r>
              <a:rPr sz="1600" b="1" i="0" dirty="0">
                <a:solidFill>
                  <a:srgbClr val="111E38"/>
                </a:solidFill>
                <a:latin typeface="Arial"/>
              </a:rPr>
              <a:t> </a:t>
            </a:r>
            <a:r>
              <a:rPr sz="1600" b="1" i="0" dirty="0" err="1">
                <a:solidFill>
                  <a:srgbClr val="111E38"/>
                </a:solidFill>
                <a:latin typeface="Arial"/>
              </a:rPr>
              <a:t>rimborsi</a:t>
            </a:r>
            <a:r>
              <a:rPr sz="1600" b="1" i="0" dirty="0">
                <a:solidFill>
                  <a:srgbClr val="111E38"/>
                </a:solidFill>
                <a:latin typeface="Arial"/>
              </a:rPr>
              <a:t> extra-</a:t>
            </a:r>
            <a:r>
              <a:rPr sz="1600" b="1" i="0" dirty="0" err="1">
                <a:solidFill>
                  <a:srgbClr val="111E38"/>
                </a:solidFill>
                <a:latin typeface="Arial"/>
              </a:rPr>
              <a:t>regionali</a:t>
            </a:r>
            <a:r>
              <a:rPr sz="1600" b="1" i="0" dirty="0" smtClean="0">
                <a:solidFill>
                  <a:srgbClr val="111E38"/>
                </a:solidFill>
                <a:latin typeface="Arial"/>
              </a:rPr>
              <a:t>.</a:t>
            </a:r>
            <a:endParaRPr lang="it-IT" sz="1600" b="1" dirty="0">
              <a:solidFill>
                <a:srgbClr val="111E38"/>
              </a:solidFill>
              <a:latin typeface="Arial"/>
            </a:endParaRPr>
          </a:p>
          <a:p>
            <a:pPr marL="285750" indent="-285750" algn="l">
              <a:spcBef>
                <a:spcPts val="0"/>
              </a:spcBef>
              <a:spcAft>
                <a:spcPts val="400"/>
              </a:spcAft>
              <a:buFont typeface="Arial" panose="020B0604020202020204" pitchFamily="34" charset="0"/>
              <a:buChar char="•"/>
            </a:pPr>
            <a:r>
              <a:rPr lang="it-IT" sz="1600" b="1" i="0" dirty="0" smtClean="0">
                <a:solidFill>
                  <a:srgbClr val="111E38"/>
                </a:solidFill>
                <a:latin typeface="Arial"/>
              </a:rPr>
              <a:t>I centri </a:t>
            </a:r>
            <a:r>
              <a:rPr lang="it-IT" sz="1600" b="1" i="0" dirty="0" err="1" smtClean="0">
                <a:solidFill>
                  <a:srgbClr val="111E38"/>
                </a:solidFill>
                <a:latin typeface="Arial"/>
              </a:rPr>
              <a:t>ospedaliri</a:t>
            </a:r>
            <a:r>
              <a:rPr lang="it-IT" sz="1600" b="1" i="0" dirty="0" smtClean="0">
                <a:solidFill>
                  <a:srgbClr val="111E38"/>
                </a:solidFill>
                <a:latin typeface="Arial"/>
              </a:rPr>
              <a:t> del nord incentivano economicamente i propri chirurghi a reclutare pazienti extraregionali</a:t>
            </a:r>
          </a:p>
          <a:p>
            <a:pPr algn="l">
              <a:spcBef>
                <a:spcPts val="0"/>
              </a:spcBef>
              <a:spcAft>
                <a:spcPts val="400"/>
              </a:spcAft>
            </a:pPr>
            <a:endParaRPr lang="it-IT" sz="1500" dirty="0">
              <a:solidFill>
                <a:srgbClr val="111E38"/>
              </a:solidFill>
              <a:latin typeface="Arial"/>
            </a:endParaRPr>
          </a:p>
          <a:p>
            <a:pPr algn="l">
              <a:spcBef>
                <a:spcPts val="0"/>
              </a:spcBef>
              <a:spcAft>
                <a:spcPts val="400"/>
              </a:spcAft>
            </a:pPr>
            <a:endParaRPr sz="1500" b="0" i="0" dirty="0">
              <a:solidFill>
                <a:srgbClr val="111E38"/>
              </a:solidFill>
              <a:latin typeface="Arial"/>
            </a:endParaRPr>
          </a:p>
        </p:txBody>
      </p:sp>
      <p:pic>
        <p:nvPicPr>
          <p:cNvPr id="6146" name="Picture 2" descr="rete speculativ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9964" y="1365924"/>
            <a:ext cx="5761718" cy="52299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0020300" cy="1143000"/>
          </a:xfrm>
        </p:spPr>
        <p:txBody>
          <a:bodyPr wrap="square"/>
          <a:lstStyle/>
          <a:p>
            <a:pPr algn="l">
              <a:spcBef>
                <a:spcPts val="0"/>
              </a:spcBef>
              <a:spcAft>
                <a:spcPts val="0"/>
              </a:spcAft>
            </a:pPr>
            <a:r>
              <a:rPr lang="it-IT" sz="2400" b="1" dirty="0" smtClean="0">
                <a:solidFill>
                  <a:srgbClr val="111E38"/>
                </a:solidFill>
                <a:latin typeface="Georgia"/>
              </a:rPr>
              <a:t>Sacrificio della preparazione all’intervento chirurgico?</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5852160" y="1645920"/>
            <a:ext cx="5577840" cy="4389120"/>
          </a:xfrm>
          <a:prstGeom prst="roundRect">
            <a:avLst/>
          </a:prstGeom>
          <a:solidFill>
            <a:srgbClr val="EEEDEA"/>
          </a:solidFill>
          <a:ln w="19050">
            <a:solidFill>
              <a:srgbClr val="A82424"/>
            </a:solid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0" y="1920240"/>
            <a:ext cx="5029200" cy="3840480"/>
          </a:xfrm>
          <a:prstGeom prst="rect">
            <a:avLst/>
          </a:prstGeom>
          <a:noFill/>
        </p:spPr>
        <p:txBody>
          <a:bodyPr wrap="square" lIns="0" tIns="0" rIns="0" bIns="0">
            <a:spAutoFit/>
          </a:bodyPr>
          <a:lstStyle/>
          <a:p>
            <a:pPr algn="l">
              <a:spcBef>
                <a:spcPts val="0"/>
              </a:spcBef>
              <a:spcAft>
                <a:spcPts val="1500"/>
              </a:spcAft>
            </a:pPr>
            <a:r>
              <a:rPr sz="1600" b="1" i="0" dirty="0">
                <a:solidFill>
                  <a:srgbClr val="A82424"/>
                </a:solidFill>
                <a:latin typeface="Georgia"/>
              </a:rPr>
              <a:t>SACRIFICIO DELLA PREPARAZIONE CLINICA</a:t>
            </a:r>
          </a:p>
          <a:p>
            <a:pPr algn="l">
              <a:spcBef>
                <a:spcPts val="0"/>
              </a:spcBef>
              <a:spcAft>
                <a:spcPts val="1500"/>
              </a:spcAft>
            </a:pPr>
            <a:r>
              <a:rPr sz="1500" b="0" i="0" dirty="0">
                <a:solidFill>
                  <a:srgbClr val="111E38"/>
                </a:solidFill>
                <a:latin typeface="Arial"/>
              </a:rPr>
              <a:t>La </a:t>
            </a:r>
            <a:r>
              <a:rPr sz="1500" b="0" i="0" dirty="0" err="1">
                <a:solidFill>
                  <a:srgbClr val="111E38"/>
                </a:solidFill>
                <a:latin typeface="Arial"/>
              </a:rPr>
              <a:t>fretta</a:t>
            </a:r>
            <a:r>
              <a:rPr sz="1500" b="0" i="0" dirty="0">
                <a:solidFill>
                  <a:srgbClr val="111E38"/>
                </a:solidFill>
                <a:latin typeface="Arial"/>
              </a:rPr>
              <a:t> </a:t>
            </a:r>
            <a:r>
              <a:rPr sz="1500" b="0" i="0" dirty="0" err="1">
                <a:solidFill>
                  <a:srgbClr val="111E38"/>
                </a:solidFill>
                <a:latin typeface="Arial"/>
              </a:rPr>
              <a:t>legata</a:t>
            </a:r>
            <a:r>
              <a:rPr sz="1500" b="0" i="0" dirty="0">
                <a:solidFill>
                  <a:srgbClr val="111E38"/>
                </a:solidFill>
                <a:latin typeface="Arial"/>
              </a:rPr>
              <a:t> </a:t>
            </a:r>
            <a:r>
              <a:rPr sz="1500" b="0" i="0" dirty="0" err="1">
                <a:solidFill>
                  <a:srgbClr val="111E38"/>
                </a:solidFill>
                <a:latin typeface="Arial"/>
              </a:rPr>
              <a:t>ai</a:t>
            </a:r>
            <a:r>
              <a:rPr sz="1500" b="0" i="0" dirty="0">
                <a:solidFill>
                  <a:srgbClr val="111E38"/>
                </a:solidFill>
                <a:latin typeface="Arial"/>
              </a:rPr>
              <a:t> </a:t>
            </a:r>
            <a:r>
              <a:rPr sz="1500" b="0" i="0" dirty="0" err="1">
                <a:solidFill>
                  <a:srgbClr val="111E38"/>
                </a:solidFill>
                <a:latin typeface="Arial"/>
              </a:rPr>
              <a:t>volumi</a:t>
            </a:r>
            <a:r>
              <a:rPr sz="1500" b="0" i="0" dirty="0">
                <a:solidFill>
                  <a:srgbClr val="111E38"/>
                </a:solidFill>
                <a:latin typeface="Arial"/>
              </a:rPr>
              <a:t> di </a:t>
            </a:r>
            <a:r>
              <a:rPr sz="1500" b="0" i="0" dirty="0" err="1">
                <a:solidFill>
                  <a:srgbClr val="111E38"/>
                </a:solidFill>
                <a:latin typeface="Arial"/>
              </a:rPr>
              <a:t>rimborso</a:t>
            </a:r>
            <a:r>
              <a:rPr sz="1500" b="0" i="0" dirty="0">
                <a:solidFill>
                  <a:srgbClr val="111E38"/>
                </a:solidFill>
                <a:latin typeface="Arial"/>
              </a:rPr>
              <a:t> extra-</a:t>
            </a:r>
            <a:r>
              <a:rPr sz="1500" b="0" i="0" dirty="0" err="1">
                <a:solidFill>
                  <a:srgbClr val="111E38"/>
                </a:solidFill>
                <a:latin typeface="Arial"/>
              </a:rPr>
              <a:t>regionali</a:t>
            </a:r>
            <a:r>
              <a:rPr sz="1500" b="0" i="0" dirty="0">
                <a:solidFill>
                  <a:srgbClr val="111E38"/>
                </a:solidFill>
                <a:latin typeface="Arial"/>
              </a:rPr>
              <a:t> </a:t>
            </a:r>
            <a:r>
              <a:rPr sz="1500" b="0" i="0" dirty="0" err="1">
                <a:solidFill>
                  <a:srgbClr val="111E38"/>
                </a:solidFill>
                <a:latin typeface="Arial"/>
              </a:rPr>
              <a:t>sacrifica</a:t>
            </a:r>
            <a:r>
              <a:rPr sz="1500" b="0" i="0" dirty="0">
                <a:solidFill>
                  <a:srgbClr val="111E38"/>
                </a:solidFill>
                <a:latin typeface="Arial"/>
              </a:rPr>
              <a:t> la </a:t>
            </a:r>
            <a:r>
              <a:rPr sz="1500" b="0" i="0" dirty="0" err="1">
                <a:solidFill>
                  <a:srgbClr val="111E38"/>
                </a:solidFill>
                <a:latin typeface="Arial"/>
              </a:rPr>
              <a:t>corretta</a:t>
            </a:r>
            <a:r>
              <a:rPr sz="1500" b="0" i="0" dirty="0">
                <a:solidFill>
                  <a:srgbClr val="111E38"/>
                </a:solidFill>
                <a:latin typeface="Arial"/>
              </a:rPr>
              <a:t> </a:t>
            </a:r>
            <a:r>
              <a:rPr sz="1500" b="0" i="0" dirty="0" err="1">
                <a:solidFill>
                  <a:srgbClr val="111E38"/>
                </a:solidFill>
                <a:latin typeface="Arial"/>
              </a:rPr>
              <a:t>preparazione</a:t>
            </a:r>
            <a:r>
              <a:rPr sz="1500" b="0" i="0" dirty="0">
                <a:solidFill>
                  <a:srgbClr val="111E38"/>
                </a:solidFill>
                <a:latin typeface="Arial"/>
              </a:rPr>
              <a:t> </a:t>
            </a:r>
            <a:r>
              <a:rPr sz="1500" b="0" i="0" dirty="0" err="1">
                <a:solidFill>
                  <a:srgbClr val="111E38"/>
                </a:solidFill>
                <a:latin typeface="Arial"/>
              </a:rPr>
              <a:t>clinica</a:t>
            </a:r>
            <a:r>
              <a:rPr sz="1500" b="0" i="0" dirty="0">
                <a:solidFill>
                  <a:srgbClr val="111E38"/>
                </a:solidFill>
                <a:latin typeface="Arial"/>
              </a:rPr>
              <a:t> del </a:t>
            </a:r>
            <a:r>
              <a:rPr sz="1500" b="0" i="0" dirty="0" err="1">
                <a:solidFill>
                  <a:srgbClr val="111E38"/>
                </a:solidFill>
                <a:latin typeface="Arial"/>
              </a:rPr>
              <a:t>paziente</a:t>
            </a:r>
            <a:r>
              <a:rPr sz="1500" b="0" i="0" dirty="0">
                <a:solidFill>
                  <a:srgbClr val="111E38"/>
                </a:solidFill>
                <a:latin typeface="Arial"/>
              </a:rPr>
              <a:t> </a:t>
            </a:r>
            <a:r>
              <a:rPr sz="1500" b="0" i="0" dirty="0" err="1">
                <a:solidFill>
                  <a:srgbClr val="111E38"/>
                </a:solidFill>
                <a:latin typeface="Arial"/>
              </a:rPr>
              <a:t>bariatrico</a:t>
            </a:r>
            <a:r>
              <a:rPr sz="1500" b="0" i="0" dirty="0">
                <a:solidFill>
                  <a:srgbClr val="111E38"/>
                </a:solidFill>
                <a:latin typeface="Arial"/>
              </a:rPr>
              <a:t>:</a:t>
            </a:r>
          </a:p>
          <a:p>
            <a:pPr algn="l">
              <a:spcBef>
                <a:spcPts val="0"/>
              </a:spcBef>
              <a:spcAft>
                <a:spcPts val="1200"/>
              </a:spcAft>
            </a:pPr>
            <a:r>
              <a:rPr sz="1400" b="0" i="0" dirty="0">
                <a:solidFill>
                  <a:srgbClr val="111E38"/>
                </a:solidFill>
                <a:latin typeface="Arial"/>
              </a:rPr>
              <a:t>• Screening Express: </a:t>
            </a:r>
            <a:r>
              <a:rPr sz="1400" b="0" i="0" dirty="0" err="1">
                <a:solidFill>
                  <a:srgbClr val="111E38"/>
                </a:solidFill>
                <a:latin typeface="Arial"/>
              </a:rPr>
              <a:t>Molti</a:t>
            </a:r>
            <a:r>
              <a:rPr sz="1400" b="0" i="0" dirty="0">
                <a:solidFill>
                  <a:srgbClr val="111E38"/>
                </a:solidFill>
                <a:latin typeface="Arial"/>
              </a:rPr>
              <a:t> </a:t>
            </a:r>
            <a:r>
              <a:rPr sz="1400" b="0" i="0" dirty="0" err="1">
                <a:solidFill>
                  <a:srgbClr val="111E38"/>
                </a:solidFill>
                <a:latin typeface="Arial"/>
              </a:rPr>
              <a:t>centri</a:t>
            </a:r>
            <a:r>
              <a:rPr sz="1400" b="0" i="0" dirty="0">
                <a:solidFill>
                  <a:srgbClr val="111E38"/>
                </a:solidFill>
                <a:latin typeface="Arial"/>
              </a:rPr>
              <a:t> </a:t>
            </a:r>
            <a:r>
              <a:rPr sz="1400" b="0" i="0" dirty="0" err="1">
                <a:solidFill>
                  <a:srgbClr val="111E38"/>
                </a:solidFill>
                <a:latin typeface="Arial"/>
              </a:rPr>
              <a:t>comprimono</a:t>
            </a:r>
            <a:r>
              <a:rPr sz="1400" b="0" i="0" dirty="0">
                <a:solidFill>
                  <a:srgbClr val="111E38"/>
                </a:solidFill>
                <a:latin typeface="Arial"/>
              </a:rPr>
              <a:t> </a:t>
            </a:r>
            <a:r>
              <a:rPr sz="1400" b="0" i="0" dirty="0" err="1">
                <a:solidFill>
                  <a:srgbClr val="111E38"/>
                </a:solidFill>
                <a:latin typeface="Arial"/>
              </a:rPr>
              <a:t>esami</a:t>
            </a:r>
            <a:r>
              <a:rPr sz="1400" b="0" i="0" dirty="0">
                <a:solidFill>
                  <a:srgbClr val="111E38"/>
                </a:solidFill>
                <a:latin typeface="Arial"/>
              </a:rPr>
              <a:t> e </a:t>
            </a:r>
            <a:r>
              <a:rPr sz="1400" b="0" i="0" dirty="0" err="1">
                <a:solidFill>
                  <a:srgbClr val="111E38"/>
                </a:solidFill>
                <a:latin typeface="Arial"/>
              </a:rPr>
              <a:t>inquadramenti</a:t>
            </a:r>
            <a:r>
              <a:rPr sz="1400" b="0" i="0" dirty="0">
                <a:solidFill>
                  <a:srgbClr val="111E38"/>
                </a:solidFill>
                <a:latin typeface="Arial"/>
              </a:rPr>
              <a:t> </a:t>
            </a:r>
            <a:r>
              <a:rPr sz="1400" b="0" i="0" dirty="0" err="1">
                <a:solidFill>
                  <a:srgbClr val="111E38"/>
                </a:solidFill>
                <a:latin typeface="Arial"/>
              </a:rPr>
              <a:t>diagnostici</a:t>
            </a:r>
            <a:r>
              <a:rPr sz="1400" b="0" i="0" dirty="0">
                <a:solidFill>
                  <a:srgbClr val="111E38"/>
                </a:solidFill>
                <a:latin typeface="Arial"/>
              </a:rPr>
              <a:t> in sole 24-48 ore.</a:t>
            </a:r>
          </a:p>
          <a:p>
            <a:pPr algn="l">
              <a:spcBef>
                <a:spcPts val="0"/>
              </a:spcBef>
              <a:spcAft>
                <a:spcPts val="400"/>
              </a:spcAft>
            </a:pPr>
            <a:r>
              <a:rPr sz="1400" b="1" i="0" dirty="0">
                <a:solidFill>
                  <a:srgbClr val="A82424"/>
                </a:solidFill>
                <a:latin typeface="Arial"/>
              </a:rPr>
              <a:t>• </a:t>
            </a:r>
            <a:r>
              <a:rPr sz="1400" b="1" i="0" dirty="0" err="1">
                <a:solidFill>
                  <a:srgbClr val="A82424"/>
                </a:solidFill>
                <a:latin typeface="Arial"/>
              </a:rPr>
              <a:t>Assenza</a:t>
            </a:r>
            <a:r>
              <a:rPr sz="1400" b="1" i="0" dirty="0">
                <a:solidFill>
                  <a:srgbClr val="A82424"/>
                </a:solidFill>
                <a:latin typeface="Arial"/>
              </a:rPr>
              <a:t> di </a:t>
            </a:r>
            <a:r>
              <a:rPr sz="1400" b="1" i="0" dirty="0" err="1">
                <a:solidFill>
                  <a:srgbClr val="A82424"/>
                </a:solidFill>
                <a:latin typeface="Arial"/>
              </a:rPr>
              <a:t>Stabilità</a:t>
            </a:r>
            <a:r>
              <a:rPr sz="1400" b="1" i="0" dirty="0">
                <a:solidFill>
                  <a:srgbClr val="A82424"/>
                </a:solidFill>
                <a:latin typeface="Arial"/>
              </a:rPr>
              <a:t> </a:t>
            </a:r>
            <a:r>
              <a:rPr sz="1400" b="1" i="0" dirty="0" err="1">
                <a:solidFill>
                  <a:srgbClr val="A82424"/>
                </a:solidFill>
                <a:latin typeface="Arial"/>
              </a:rPr>
              <a:t>Psico-Nutrizionale</a:t>
            </a:r>
            <a:r>
              <a:rPr sz="1400" b="1" i="0" dirty="0">
                <a:solidFill>
                  <a:srgbClr val="A82424"/>
                </a:solidFill>
                <a:latin typeface="Arial"/>
              </a:rPr>
              <a:t>:</a:t>
            </a:r>
            <a:r>
              <a:rPr dirty="0"/>
              <a:t/>
            </a:r>
            <a:br>
              <a:rPr dirty="0"/>
            </a:br>
            <a:r>
              <a:rPr sz="1400" b="1" i="0" dirty="0">
                <a:solidFill>
                  <a:srgbClr val="A82424"/>
                </a:solidFill>
                <a:latin typeface="Arial"/>
              </a:rPr>
              <a:t>Un </a:t>
            </a:r>
            <a:r>
              <a:rPr sz="1400" b="1" i="0" dirty="0" err="1">
                <a:solidFill>
                  <a:srgbClr val="A82424"/>
                </a:solidFill>
                <a:latin typeface="Arial"/>
              </a:rPr>
              <a:t>inquadramento</a:t>
            </a:r>
            <a:r>
              <a:rPr sz="1400" b="1" i="0" dirty="0">
                <a:solidFill>
                  <a:srgbClr val="A82424"/>
                </a:solidFill>
                <a:latin typeface="Arial"/>
              </a:rPr>
              <a:t> </a:t>
            </a:r>
            <a:r>
              <a:rPr sz="1400" b="1" i="0" dirty="0" err="1">
                <a:solidFill>
                  <a:srgbClr val="A82424"/>
                </a:solidFill>
                <a:latin typeface="Arial"/>
              </a:rPr>
              <a:t>clinico</a:t>
            </a:r>
            <a:r>
              <a:rPr sz="1400" b="1" i="0" dirty="0">
                <a:solidFill>
                  <a:srgbClr val="A82424"/>
                </a:solidFill>
                <a:latin typeface="Arial"/>
              </a:rPr>
              <a:t> </a:t>
            </a:r>
            <a:r>
              <a:rPr sz="1400" b="1" i="0" dirty="0" err="1">
                <a:solidFill>
                  <a:srgbClr val="A82424"/>
                </a:solidFill>
                <a:latin typeface="Arial"/>
              </a:rPr>
              <a:t>così</a:t>
            </a:r>
            <a:r>
              <a:rPr sz="1400" b="1" i="0" dirty="0">
                <a:solidFill>
                  <a:srgbClr val="A82424"/>
                </a:solidFill>
                <a:latin typeface="Arial"/>
              </a:rPr>
              <a:t> breve </a:t>
            </a:r>
            <a:r>
              <a:rPr sz="1400" b="1" i="0" dirty="0" err="1">
                <a:solidFill>
                  <a:srgbClr val="A82424"/>
                </a:solidFill>
                <a:latin typeface="Arial"/>
              </a:rPr>
              <a:t>ignora</a:t>
            </a:r>
            <a:r>
              <a:rPr sz="1400" b="1" i="0" dirty="0">
                <a:solidFill>
                  <a:srgbClr val="A82424"/>
                </a:solidFill>
                <a:latin typeface="Arial"/>
              </a:rPr>
              <a:t> del </a:t>
            </a:r>
            <a:r>
              <a:rPr sz="1400" b="1" i="0" dirty="0" err="1">
                <a:solidFill>
                  <a:srgbClr val="A82424"/>
                </a:solidFill>
                <a:latin typeface="Arial"/>
              </a:rPr>
              <a:t>tutto</a:t>
            </a:r>
            <a:r>
              <a:rPr sz="1400" b="1" i="0" dirty="0">
                <a:solidFill>
                  <a:srgbClr val="A82424"/>
                </a:solidFill>
                <a:latin typeface="Arial"/>
              </a:rPr>
              <a:t> la </a:t>
            </a:r>
            <a:r>
              <a:rPr sz="1400" b="1" i="0" dirty="0" err="1">
                <a:solidFill>
                  <a:srgbClr val="A82424"/>
                </a:solidFill>
                <a:latin typeface="Arial"/>
              </a:rPr>
              <a:t>stabilità</a:t>
            </a:r>
            <a:r>
              <a:rPr sz="1400" b="1" i="0" dirty="0">
                <a:solidFill>
                  <a:srgbClr val="A82424"/>
                </a:solidFill>
                <a:latin typeface="Arial"/>
              </a:rPr>
              <a:t> </a:t>
            </a:r>
            <a:r>
              <a:rPr sz="1400" b="1" i="0" dirty="0" err="1">
                <a:solidFill>
                  <a:srgbClr val="A82424"/>
                </a:solidFill>
                <a:latin typeface="Arial"/>
              </a:rPr>
              <a:t>psicologica</a:t>
            </a:r>
            <a:r>
              <a:rPr sz="1400" b="1" i="0" dirty="0">
                <a:solidFill>
                  <a:srgbClr val="A82424"/>
                </a:solidFill>
                <a:latin typeface="Arial"/>
              </a:rPr>
              <a:t> e </a:t>
            </a:r>
            <a:r>
              <a:rPr sz="1400" b="1" i="0" dirty="0" err="1">
                <a:solidFill>
                  <a:srgbClr val="A82424"/>
                </a:solidFill>
                <a:latin typeface="Arial"/>
              </a:rPr>
              <a:t>l'educazione</a:t>
            </a:r>
            <a:r>
              <a:rPr sz="1400" b="1" i="0" dirty="0">
                <a:solidFill>
                  <a:srgbClr val="A82424"/>
                </a:solidFill>
                <a:latin typeface="Arial"/>
              </a:rPr>
              <a:t> </a:t>
            </a:r>
            <a:r>
              <a:rPr sz="1400" b="1" i="0" dirty="0" err="1">
                <a:solidFill>
                  <a:srgbClr val="A82424"/>
                </a:solidFill>
                <a:latin typeface="Arial"/>
              </a:rPr>
              <a:t>nutrizionale</a:t>
            </a:r>
            <a:r>
              <a:rPr sz="1400" b="1" i="0" dirty="0">
                <a:solidFill>
                  <a:srgbClr val="A82424"/>
                </a:solidFill>
                <a:latin typeface="Arial"/>
              </a:rPr>
              <a:t> </a:t>
            </a:r>
            <a:r>
              <a:rPr sz="1400" b="1" i="0" dirty="0" err="1">
                <a:solidFill>
                  <a:srgbClr val="A82424"/>
                </a:solidFill>
                <a:latin typeface="Arial"/>
              </a:rPr>
              <a:t>profonda</a:t>
            </a:r>
            <a:r>
              <a:rPr sz="1400" b="1" i="0" dirty="0">
                <a:solidFill>
                  <a:srgbClr val="A82424"/>
                </a:solidFill>
                <a:latin typeface="Arial"/>
              </a:rPr>
              <a:t> del </a:t>
            </a:r>
            <a:r>
              <a:rPr sz="1400" b="1" i="0" dirty="0" err="1">
                <a:solidFill>
                  <a:srgbClr val="A82424"/>
                </a:solidFill>
                <a:latin typeface="Arial"/>
              </a:rPr>
              <a:t>paziente</a:t>
            </a:r>
            <a:r>
              <a:rPr sz="1400" b="1" i="0" dirty="0">
                <a:solidFill>
                  <a:srgbClr val="A82424"/>
                </a:solidFill>
                <a:latin typeface="Arial"/>
              </a:rPr>
              <a:t> </a:t>
            </a:r>
            <a:r>
              <a:rPr sz="1400" b="1" i="0" dirty="0" err="1">
                <a:solidFill>
                  <a:srgbClr val="A82424"/>
                </a:solidFill>
                <a:latin typeface="Arial"/>
              </a:rPr>
              <a:t>bariatrico</a:t>
            </a:r>
            <a:r>
              <a:rPr sz="1400" b="1" i="0" dirty="0">
                <a:solidFill>
                  <a:srgbClr val="A82424"/>
                </a:solidFill>
                <a:latin typeface="Arial"/>
              </a:rPr>
              <a:t>, </a:t>
            </a:r>
            <a:r>
              <a:rPr sz="1400" b="1" i="0" dirty="0" err="1">
                <a:solidFill>
                  <a:srgbClr val="A82424"/>
                </a:solidFill>
                <a:latin typeface="Arial"/>
              </a:rPr>
              <a:t>elementi</a:t>
            </a:r>
            <a:r>
              <a:rPr sz="1400" b="1" i="0" dirty="0">
                <a:solidFill>
                  <a:srgbClr val="A82424"/>
                </a:solidFill>
                <a:latin typeface="Arial"/>
              </a:rPr>
              <a:t> </a:t>
            </a:r>
            <a:r>
              <a:rPr sz="1400" b="1" i="0" dirty="0" err="1">
                <a:solidFill>
                  <a:srgbClr val="A82424"/>
                </a:solidFill>
                <a:latin typeface="Arial"/>
              </a:rPr>
              <a:t>essenziali</a:t>
            </a:r>
            <a:r>
              <a:rPr sz="1400" b="1" i="0" dirty="0">
                <a:solidFill>
                  <a:srgbClr val="A82424"/>
                </a:solidFill>
                <a:latin typeface="Arial"/>
              </a:rPr>
              <a:t> </a:t>
            </a:r>
            <a:r>
              <a:rPr sz="1400" b="1" i="0" dirty="0" err="1">
                <a:solidFill>
                  <a:srgbClr val="A82424"/>
                </a:solidFill>
                <a:latin typeface="Arial"/>
              </a:rPr>
              <a:t>che</a:t>
            </a:r>
            <a:r>
              <a:rPr sz="1400" b="1" i="0" dirty="0">
                <a:solidFill>
                  <a:srgbClr val="A82424"/>
                </a:solidFill>
                <a:latin typeface="Arial"/>
              </a:rPr>
              <a:t> non </a:t>
            </a:r>
            <a:r>
              <a:rPr sz="1400" b="1" i="0" dirty="0" err="1">
                <a:solidFill>
                  <a:srgbClr val="A82424"/>
                </a:solidFill>
                <a:latin typeface="Arial"/>
              </a:rPr>
              <a:t>possono</a:t>
            </a:r>
            <a:r>
              <a:rPr sz="1400" b="1" i="0" dirty="0">
                <a:solidFill>
                  <a:srgbClr val="A82424"/>
                </a:solidFill>
                <a:latin typeface="Arial"/>
              </a:rPr>
              <a:t> </a:t>
            </a:r>
            <a:r>
              <a:rPr sz="1400" b="1" i="0" dirty="0" err="1">
                <a:solidFill>
                  <a:srgbClr val="A82424"/>
                </a:solidFill>
                <a:latin typeface="Arial"/>
              </a:rPr>
              <a:t>essere</a:t>
            </a:r>
            <a:r>
              <a:rPr sz="1400" b="1" i="0" dirty="0">
                <a:solidFill>
                  <a:srgbClr val="A82424"/>
                </a:solidFill>
                <a:latin typeface="Arial"/>
              </a:rPr>
              <a:t> '</a:t>
            </a:r>
            <a:r>
              <a:rPr sz="1400" b="1" i="0" dirty="0" err="1">
                <a:solidFill>
                  <a:srgbClr val="A82424"/>
                </a:solidFill>
                <a:latin typeface="Arial"/>
              </a:rPr>
              <a:t>confezionati</a:t>
            </a:r>
            <a:r>
              <a:rPr sz="1400" b="1" i="0" dirty="0">
                <a:solidFill>
                  <a:srgbClr val="A82424"/>
                </a:solidFill>
                <a:latin typeface="Arial"/>
              </a:rPr>
              <a:t>' in tempi </a:t>
            </a:r>
            <a:r>
              <a:rPr sz="1400" b="1" i="0" dirty="0" err="1">
                <a:solidFill>
                  <a:srgbClr val="A82424"/>
                </a:solidFill>
                <a:latin typeface="Arial"/>
              </a:rPr>
              <a:t>rapidi</a:t>
            </a:r>
            <a:r>
              <a:rPr sz="1400" b="1" i="0" dirty="0">
                <a:solidFill>
                  <a:srgbClr val="A82424"/>
                </a:solidFill>
                <a:latin typeface="Arial"/>
              </a:rPr>
              <a:t>.</a:t>
            </a:r>
          </a:p>
        </p:txBody>
      </p:sp>
      <p:pic>
        <p:nvPicPr>
          <p:cNvPr id="7170" name="Picture 2" descr="catena di montagg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714" y="1417638"/>
            <a:ext cx="5486400" cy="5128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1520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2757" y="274638"/>
            <a:ext cx="11501738" cy="1143000"/>
          </a:xfrm>
        </p:spPr>
        <p:txBody>
          <a:bodyPr wrap="square"/>
          <a:lstStyle/>
          <a:p>
            <a:pPr algn="l">
              <a:spcBef>
                <a:spcPts val="0"/>
              </a:spcBef>
              <a:spcAft>
                <a:spcPts val="0"/>
              </a:spcAft>
            </a:pPr>
            <a:r>
              <a:rPr sz="2400" b="1">
                <a:solidFill>
                  <a:srgbClr val="111E38"/>
                </a:solidFill>
                <a:latin typeface="Georgia"/>
              </a:rPr>
              <a:t>Le complicanze </a:t>
            </a:r>
            <a:r>
              <a:rPr sz="2400" b="1" smtClean="0">
                <a:solidFill>
                  <a:srgbClr val="111E38"/>
                </a:solidFill>
                <a:latin typeface="Georgia"/>
              </a:rPr>
              <a:t>post-operatorie</a:t>
            </a:r>
            <a:r>
              <a:rPr lang="it-IT" sz="2400" b="1" dirty="0" smtClean="0">
                <a:solidFill>
                  <a:srgbClr val="111E38"/>
                </a:solidFill>
                <a:latin typeface="Georgia"/>
              </a:rPr>
              <a:t> a distanza</a:t>
            </a:r>
            <a:endParaRPr sz="2400" b="1">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5120640" cy="4389120"/>
          </a:xfrm>
          <a:prstGeom prst="roundRect">
            <a:avLst/>
          </a:prstGeom>
          <a:solidFill>
            <a:srgbClr val="111E38"/>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920240"/>
            <a:ext cx="4572000" cy="3840480"/>
          </a:xfrm>
          <a:prstGeom prst="rect">
            <a:avLst/>
          </a:prstGeom>
          <a:noFill/>
        </p:spPr>
        <p:txBody>
          <a:bodyPr wrap="square" lIns="0" tIns="0" rIns="0" bIns="0">
            <a:spAutoFit/>
          </a:bodyPr>
          <a:lstStyle/>
          <a:p>
            <a:pPr algn="l">
              <a:spcBef>
                <a:spcPts val="0"/>
              </a:spcBef>
              <a:spcAft>
                <a:spcPts val="1500"/>
              </a:spcAft>
            </a:pPr>
            <a:r>
              <a:rPr sz="1800" b="1" i="0">
                <a:solidFill>
                  <a:srgbClr val="A82424"/>
                </a:solidFill>
                <a:latin typeface="Georgia"/>
              </a:rPr>
              <a:t>IL DRAMMA CLINICO DEL PAZIENTE 'ORFANO'</a:t>
            </a:r>
          </a:p>
          <a:p>
            <a:pPr algn="l">
              <a:spcBef>
                <a:spcPts val="0"/>
              </a:spcBef>
              <a:spcAft>
                <a:spcPts val="1500"/>
              </a:spcAft>
            </a:pPr>
            <a:r>
              <a:rPr sz="1500" b="0" i="0">
                <a:solidFill>
                  <a:srgbClr val="FAFAF8"/>
                </a:solidFill>
                <a:latin typeface="Arial"/>
              </a:rPr>
              <a:t>Il vero rischio clinico emerge quando il paziente ritorna al proprio domicilio:</a:t>
            </a:r>
          </a:p>
          <a:p>
            <a:pPr algn="l">
              <a:spcBef>
                <a:spcPts val="0"/>
              </a:spcBef>
              <a:spcAft>
                <a:spcPts val="400"/>
              </a:spcAft>
            </a:pPr>
            <a:r>
              <a:rPr sz="1500" b="0" i="0">
                <a:solidFill>
                  <a:srgbClr val="FAFAF8"/>
                </a:solidFill>
                <a:latin typeface="Arial"/>
              </a:rPr>
              <a:t>• Distanza dall'Operatore: Il paziente si ritrova lontano dall'equipe chirurgica che lo ha operato al Nord.</a:t>
            </a:r>
            <a:r>
              <a:t/>
            </a:r>
            <a:br/>
            <a:r>
              <a:t/>
            </a:r>
            <a:br/>
            <a:r>
              <a:rPr sz="1500" b="0" i="0">
                <a:solidFill>
                  <a:srgbClr val="FAFAF8"/>
                </a:solidFill>
                <a:latin typeface="Arial"/>
              </a:rPr>
              <a:t>• Gestione in Emergenza: In caso di complicanze acute severe (quali leak anastomotici, emorragie, occlusioni), il paziente si rivolge necessariamente ai pronto soccorso degli ospedali meridionali limitrofi.</a:t>
            </a:r>
          </a:p>
        </p:txBody>
      </p:sp>
      <p:pic>
        <p:nvPicPr>
          <p:cNvPr id="4098" name="Picture 2" descr="rientro al S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6480" y="1417638"/>
            <a:ext cx="5833291" cy="5331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8557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sz="2400" b="1">
                <a:solidFill>
                  <a:srgbClr val="111E38"/>
                </a:solidFill>
                <a:latin typeface="Georgia"/>
              </a:rPr>
              <a:t>Le complicanze post-operatorie </a:t>
            </a:r>
            <a:r>
              <a:rPr lang="it-IT" sz="2400" b="1" dirty="0" smtClean="0">
                <a:solidFill>
                  <a:srgbClr val="111E38"/>
                </a:solidFill>
                <a:latin typeface="Georgia"/>
              </a:rPr>
              <a:t>a distanza</a:t>
            </a:r>
            <a:endParaRPr sz="2400" b="1">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309360" y="1645920"/>
            <a:ext cx="5120640" cy="4389120"/>
          </a:xfrm>
          <a:prstGeom prst="roundRect">
            <a:avLst/>
          </a:prstGeom>
          <a:solidFill>
            <a:srgbClr val="EEEDEA"/>
          </a:solidFill>
          <a:ln w="19050">
            <a:solidFill>
              <a:srgbClr val="A82424"/>
            </a:solid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83680" y="1920240"/>
            <a:ext cx="4572000" cy="3840480"/>
          </a:xfrm>
          <a:prstGeom prst="rect">
            <a:avLst/>
          </a:prstGeom>
          <a:noFill/>
        </p:spPr>
        <p:txBody>
          <a:bodyPr wrap="square" lIns="0" tIns="0" rIns="0" bIns="0">
            <a:spAutoFit/>
          </a:bodyPr>
          <a:lstStyle/>
          <a:p>
            <a:pPr algn="l">
              <a:spcBef>
                <a:spcPts val="0"/>
              </a:spcBef>
              <a:spcAft>
                <a:spcPts val="1500"/>
              </a:spcAft>
            </a:pPr>
            <a:r>
              <a:rPr sz="1800" b="1" i="0" dirty="0">
                <a:solidFill>
                  <a:srgbClr val="A82424"/>
                </a:solidFill>
                <a:latin typeface="Georgia"/>
              </a:rPr>
              <a:t>IMPATTO ECONOMICO E LEGALE SUI PS </a:t>
            </a:r>
            <a:r>
              <a:rPr sz="1800" b="1" i="0" dirty="0" smtClean="0">
                <a:solidFill>
                  <a:srgbClr val="A82424"/>
                </a:solidFill>
                <a:latin typeface="Georgia"/>
              </a:rPr>
              <a:t>LOCAL</a:t>
            </a:r>
            <a:r>
              <a:rPr lang="it-IT" sz="1800" b="1" i="0" dirty="0" smtClean="0">
                <a:solidFill>
                  <a:srgbClr val="A82424"/>
                </a:solidFill>
                <a:latin typeface="Georgia"/>
              </a:rPr>
              <a:t>I</a:t>
            </a:r>
            <a:endParaRPr sz="1800" b="1" i="0" dirty="0">
              <a:solidFill>
                <a:srgbClr val="A82424"/>
              </a:solidFill>
              <a:latin typeface="Georgia"/>
            </a:endParaRPr>
          </a:p>
          <a:p>
            <a:pPr algn="l">
              <a:spcBef>
                <a:spcPts val="0"/>
              </a:spcBef>
              <a:spcAft>
                <a:spcPts val="1500"/>
              </a:spcAft>
            </a:pPr>
            <a:r>
              <a:rPr sz="1500" b="0" i="0" dirty="0">
                <a:solidFill>
                  <a:srgbClr val="111E38"/>
                </a:solidFill>
                <a:latin typeface="Arial"/>
              </a:rPr>
              <a:t>Le </a:t>
            </a:r>
            <a:r>
              <a:rPr sz="1500" b="0" i="0" dirty="0" err="1">
                <a:solidFill>
                  <a:srgbClr val="111E38"/>
                </a:solidFill>
                <a:latin typeface="Arial"/>
              </a:rPr>
              <a:t>strutture</a:t>
            </a:r>
            <a:r>
              <a:rPr sz="1500" b="0" i="0" dirty="0">
                <a:solidFill>
                  <a:srgbClr val="111E38"/>
                </a:solidFill>
                <a:latin typeface="Arial"/>
              </a:rPr>
              <a:t> </a:t>
            </a:r>
            <a:r>
              <a:rPr sz="1500" b="0" i="0" dirty="0" err="1">
                <a:solidFill>
                  <a:srgbClr val="111E38"/>
                </a:solidFill>
                <a:latin typeface="Arial"/>
              </a:rPr>
              <a:t>ospedaliere</a:t>
            </a:r>
            <a:r>
              <a:rPr sz="1500" b="0" i="0" dirty="0">
                <a:solidFill>
                  <a:srgbClr val="111E38"/>
                </a:solidFill>
                <a:latin typeface="Arial"/>
              </a:rPr>
              <a:t> </a:t>
            </a:r>
            <a:r>
              <a:rPr sz="1500" b="0" i="0" dirty="0" err="1">
                <a:solidFill>
                  <a:srgbClr val="111E38"/>
                </a:solidFill>
                <a:latin typeface="Arial"/>
              </a:rPr>
              <a:t>locali</a:t>
            </a:r>
            <a:r>
              <a:rPr sz="1500" b="0" i="0" dirty="0">
                <a:solidFill>
                  <a:srgbClr val="111E38"/>
                </a:solidFill>
                <a:latin typeface="Arial"/>
              </a:rPr>
              <a:t> </a:t>
            </a:r>
            <a:r>
              <a:rPr sz="1500" b="0" i="0" dirty="0" err="1">
                <a:solidFill>
                  <a:srgbClr val="111E38"/>
                </a:solidFill>
                <a:latin typeface="Arial"/>
              </a:rPr>
              <a:t>sopportano</a:t>
            </a:r>
            <a:r>
              <a:rPr sz="1500" b="0" i="0" dirty="0">
                <a:solidFill>
                  <a:srgbClr val="111E38"/>
                </a:solidFill>
                <a:latin typeface="Arial"/>
              </a:rPr>
              <a:t> un </a:t>
            </a:r>
            <a:r>
              <a:rPr sz="1500" b="0" i="0" dirty="0" err="1">
                <a:solidFill>
                  <a:srgbClr val="111E38"/>
                </a:solidFill>
                <a:latin typeface="Arial"/>
              </a:rPr>
              <a:t>carico</a:t>
            </a:r>
            <a:r>
              <a:rPr sz="1500" b="0" i="0" dirty="0">
                <a:solidFill>
                  <a:srgbClr val="111E38"/>
                </a:solidFill>
                <a:latin typeface="Arial"/>
              </a:rPr>
              <a:t> </a:t>
            </a:r>
            <a:r>
              <a:rPr sz="1500" b="0" i="0" dirty="0" err="1">
                <a:solidFill>
                  <a:srgbClr val="111E38"/>
                </a:solidFill>
                <a:latin typeface="Arial"/>
              </a:rPr>
              <a:t>iniquo</a:t>
            </a:r>
            <a:r>
              <a:rPr sz="1500" b="0" i="0" dirty="0">
                <a:solidFill>
                  <a:srgbClr val="111E38"/>
                </a:solidFill>
                <a:latin typeface="Arial"/>
              </a:rPr>
              <a:t> </a:t>
            </a:r>
            <a:r>
              <a:rPr sz="1500" b="0" i="0" dirty="0" err="1">
                <a:solidFill>
                  <a:srgbClr val="111E38"/>
                </a:solidFill>
                <a:latin typeface="Arial"/>
              </a:rPr>
              <a:t>sia</a:t>
            </a:r>
            <a:r>
              <a:rPr sz="1500" b="0" i="0" dirty="0">
                <a:solidFill>
                  <a:srgbClr val="111E38"/>
                </a:solidFill>
                <a:latin typeface="Arial"/>
              </a:rPr>
              <a:t> sotto </a:t>
            </a:r>
            <a:r>
              <a:rPr sz="1500" b="0" i="0" dirty="0" err="1">
                <a:solidFill>
                  <a:srgbClr val="111E38"/>
                </a:solidFill>
                <a:latin typeface="Arial"/>
              </a:rPr>
              <a:t>il</a:t>
            </a:r>
            <a:r>
              <a:rPr sz="1500" b="0" i="0" dirty="0">
                <a:solidFill>
                  <a:srgbClr val="111E38"/>
                </a:solidFill>
                <a:latin typeface="Arial"/>
              </a:rPr>
              <a:t> </a:t>
            </a:r>
            <a:r>
              <a:rPr sz="1500" b="0" i="0" dirty="0" err="1">
                <a:solidFill>
                  <a:srgbClr val="111E38"/>
                </a:solidFill>
                <a:latin typeface="Arial"/>
              </a:rPr>
              <a:t>profilo</a:t>
            </a:r>
            <a:r>
              <a:rPr sz="1500" b="0" i="0" dirty="0">
                <a:solidFill>
                  <a:srgbClr val="111E38"/>
                </a:solidFill>
                <a:latin typeface="Arial"/>
              </a:rPr>
              <a:t> </a:t>
            </a:r>
            <a:r>
              <a:rPr sz="1500" b="0" i="0" dirty="0" err="1">
                <a:solidFill>
                  <a:srgbClr val="111E38"/>
                </a:solidFill>
                <a:latin typeface="Arial"/>
              </a:rPr>
              <a:t>economico</a:t>
            </a:r>
            <a:r>
              <a:rPr sz="1500" b="0" i="0" dirty="0">
                <a:solidFill>
                  <a:srgbClr val="111E38"/>
                </a:solidFill>
                <a:latin typeface="Arial"/>
              </a:rPr>
              <a:t> </a:t>
            </a:r>
            <a:r>
              <a:rPr sz="1500" b="0" i="0" dirty="0" err="1">
                <a:solidFill>
                  <a:srgbClr val="111E38"/>
                </a:solidFill>
                <a:latin typeface="Arial"/>
              </a:rPr>
              <a:t>che</a:t>
            </a:r>
            <a:r>
              <a:rPr sz="1500" b="0" i="0" dirty="0">
                <a:solidFill>
                  <a:srgbClr val="111E38"/>
                </a:solidFill>
                <a:latin typeface="Arial"/>
              </a:rPr>
              <a:t> </a:t>
            </a:r>
            <a:r>
              <a:rPr sz="1500" b="0" i="0" dirty="0" err="1">
                <a:solidFill>
                  <a:srgbClr val="111E38"/>
                </a:solidFill>
                <a:latin typeface="Arial"/>
              </a:rPr>
              <a:t>legale</a:t>
            </a:r>
            <a:r>
              <a:rPr sz="1500" b="0" i="0" dirty="0">
                <a:solidFill>
                  <a:srgbClr val="111E38"/>
                </a:solidFill>
                <a:latin typeface="Arial"/>
              </a:rPr>
              <a:t>:</a:t>
            </a:r>
          </a:p>
          <a:p>
            <a:pPr algn="l">
              <a:spcBef>
                <a:spcPts val="0"/>
              </a:spcBef>
              <a:spcAft>
                <a:spcPts val="1200"/>
              </a:spcAft>
            </a:pPr>
            <a:r>
              <a:rPr sz="1400" b="0" i="0" dirty="0">
                <a:solidFill>
                  <a:srgbClr val="111E38"/>
                </a:solidFill>
                <a:latin typeface="Arial"/>
              </a:rPr>
              <a:t>• Rescue Surgery </a:t>
            </a:r>
            <a:r>
              <a:rPr sz="1400" b="0" i="0" dirty="0" err="1">
                <a:solidFill>
                  <a:srgbClr val="111E38"/>
                </a:solidFill>
                <a:latin typeface="Arial"/>
              </a:rPr>
              <a:t>complessa</a:t>
            </a:r>
            <a:r>
              <a:rPr sz="1400" b="0" i="0" dirty="0">
                <a:solidFill>
                  <a:srgbClr val="111E38"/>
                </a:solidFill>
                <a:latin typeface="Arial"/>
              </a:rPr>
              <a:t>:</a:t>
            </a:r>
            <a:r>
              <a:rPr dirty="0"/>
              <a:t/>
            </a:r>
            <a:br>
              <a:rPr dirty="0"/>
            </a:br>
            <a:r>
              <a:rPr sz="1400" b="0" i="0" dirty="0" err="1">
                <a:solidFill>
                  <a:srgbClr val="111E38"/>
                </a:solidFill>
                <a:latin typeface="Arial"/>
              </a:rPr>
              <a:t>Chirurghi</a:t>
            </a:r>
            <a:r>
              <a:rPr sz="1400" b="0" i="0" dirty="0">
                <a:solidFill>
                  <a:srgbClr val="111E38"/>
                </a:solidFill>
                <a:latin typeface="Arial"/>
              </a:rPr>
              <a:t> </a:t>
            </a:r>
            <a:r>
              <a:rPr sz="1400" b="0" i="0" dirty="0" err="1">
                <a:solidFill>
                  <a:srgbClr val="111E38"/>
                </a:solidFill>
                <a:latin typeface="Arial"/>
              </a:rPr>
              <a:t>locali</a:t>
            </a:r>
            <a:r>
              <a:rPr sz="1400" b="0" i="0" dirty="0">
                <a:solidFill>
                  <a:srgbClr val="111E38"/>
                </a:solidFill>
                <a:latin typeface="Arial"/>
              </a:rPr>
              <a:t>, </a:t>
            </a:r>
            <a:r>
              <a:rPr sz="1400" b="0" i="0" dirty="0" err="1">
                <a:solidFill>
                  <a:srgbClr val="111E38"/>
                </a:solidFill>
                <a:latin typeface="Arial"/>
              </a:rPr>
              <a:t>spesso</a:t>
            </a:r>
            <a:r>
              <a:rPr sz="1400" b="0" i="0" dirty="0">
                <a:solidFill>
                  <a:srgbClr val="111E38"/>
                </a:solidFill>
                <a:latin typeface="Arial"/>
              </a:rPr>
              <a:t> </a:t>
            </a:r>
            <a:r>
              <a:rPr sz="1400" b="0" i="0" dirty="0" err="1">
                <a:solidFill>
                  <a:srgbClr val="111E38"/>
                </a:solidFill>
                <a:latin typeface="Arial"/>
              </a:rPr>
              <a:t>senza</a:t>
            </a:r>
            <a:r>
              <a:rPr sz="1400" b="0" i="0" dirty="0">
                <a:solidFill>
                  <a:srgbClr val="111E38"/>
                </a:solidFill>
                <a:latin typeface="Arial"/>
              </a:rPr>
              <a:t> </a:t>
            </a:r>
            <a:r>
              <a:rPr sz="1400" b="0" i="0" dirty="0" err="1">
                <a:solidFill>
                  <a:srgbClr val="111E38"/>
                </a:solidFill>
                <a:latin typeface="Arial"/>
              </a:rPr>
              <a:t>una</a:t>
            </a:r>
            <a:r>
              <a:rPr sz="1400" b="0" i="0" dirty="0">
                <a:solidFill>
                  <a:srgbClr val="111E38"/>
                </a:solidFill>
                <a:latin typeface="Arial"/>
              </a:rPr>
              <a:t> </a:t>
            </a:r>
            <a:r>
              <a:rPr sz="1400" b="0" i="0" dirty="0" err="1">
                <a:solidFill>
                  <a:srgbClr val="111E38"/>
                </a:solidFill>
                <a:latin typeface="Arial"/>
              </a:rPr>
              <a:t>specifica</a:t>
            </a:r>
            <a:r>
              <a:rPr sz="1400" b="0" i="0" dirty="0">
                <a:solidFill>
                  <a:srgbClr val="111E38"/>
                </a:solidFill>
                <a:latin typeface="Arial"/>
              </a:rPr>
              <a:t> expertise </a:t>
            </a:r>
            <a:r>
              <a:rPr sz="1400" b="0" i="0" dirty="0" err="1">
                <a:solidFill>
                  <a:srgbClr val="111E38"/>
                </a:solidFill>
                <a:latin typeface="Arial"/>
              </a:rPr>
              <a:t>bariatrica</a:t>
            </a:r>
            <a:r>
              <a:rPr sz="1400" b="0" i="0" dirty="0">
                <a:solidFill>
                  <a:srgbClr val="111E38"/>
                </a:solidFill>
                <a:latin typeface="Arial"/>
              </a:rPr>
              <a:t> di </a:t>
            </a:r>
            <a:r>
              <a:rPr sz="1400" b="0" i="0" dirty="0" err="1">
                <a:solidFill>
                  <a:srgbClr val="111E38"/>
                </a:solidFill>
                <a:latin typeface="Arial"/>
              </a:rPr>
              <a:t>terzo</a:t>
            </a:r>
            <a:r>
              <a:rPr sz="1400" b="0" i="0" dirty="0">
                <a:solidFill>
                  <a:srgbClr val="111E38"/>
                </a:solidFill>
                <a:latin typeface="Arial"/>
              </a:rPr>
              <a:t> </a:t>
            </a:r>
            <a:r>
              <a:rPr sz="1400" b="0" i="0" dirty="0" err="1">
                <a:solidFill>
                  <a:srgbClr val="111E38"/>
                </a:solidFill>
                <a:latin typeface="Arial"/>
              </a:rPr>
              <a:t>livello</a:t>
            </a:r>
            <a:r>
              <a:rPr sz="1400" b="0" i="0" dirty="0">
                <a:solidFill>
                  <a:srgbClr val="111E38"/>
                </a:solidFill>
                <a:latin typeface="Arial"/>
              </a:rPr>
              <a:t>, </a:t>
            </a:r>
            <a:r>
              <a:rPr sz="1400" b="0" i="0" dirty="0" err="1">
                <a:solidFill>
                  <a:srgbClr val="111E38"/>
                </a:solidFill>
                <a:latin typeface="Arial"/>
              </a:rPr>
              <a:t>si</a:t>
            </a:r>
            <a:r>
              <a:rPr sz="1400" b="0" i="0" dirty="0">
                <a:solidFill>
                  <a:srgbClr val="111E38"/>
                </a:solidFill>
                <a:latin typeface="Arial"/>
              </a:rPr>
              <a:t> </a:t>
            </a:r>
            <a:r>
              <a:rPr sz="1400" b="0" i="0" dirty="0" err="1">
                <a:solidFill>
                  <a:srgbClr val="111E38"/>
                </a:solidFill>
                <a:latin typeface="Arial"/>
              </a:rPr>
              <a:t>trovano</a:t>
            </a:r>
            <a:r>
              <a:rPr sz="1400" b="0" i="0" dirty="0">
                <a:solidFill>
                  <a:srgbClr val="111E38"/>
                </a:solidFill>
                <a:latin typeface="Arial"/>
              </a:rPr>
              <a:t> a </a:t>
            </a:r>
            <a:r>
              <a:rPr sz="1400" b="0" i="0" dirty="0" err="1">
                <a:solidFill>
                  <a:srgbClr val="111E38"/>
                </a:solidFill>
                <a:latin typeface="Arial"/>
              </a:rPr>
              <a:t>gestire</a:t>
            </a:r>
            <a:r>
              <a:rPr sz="1400" b="0" i="0" dirty="0">
                <a:solidFill>
                  <a:srgbClr val="111E38"/>
                </a:solidFill>
                <a:latin typeface="Arial"/>
              </a:rPr>
              <a:t> </a:t>
            </a:r>
            <a:r>
              <a:rPr sz="1400" b="0" i="0" dirty="0" err="1">
                <a:solidFill>
                  <a:srgbClr val="111E38"/>
                </a:solidFill>
                <a:latin typeface="Arial"/>
              </a:rPr>
              <a:t>complicanze</a:t>
            </a:r>
            <a:r>
              <a:rPr sz="1400" b="0" i="0" dirty="0">
                <a:solidFill>
                  <a:srgbClr val="111E38"/>
                </a:solidFill>
                <a:latin typeface="Arial"/>
              </a:rPr>
              <a:t> acute severe sotto </a:t>
            </a:r>
            <a:r>
              <a:rPr sz="1400" b="0" i="0" dirty="0" err="1">
                <a:solidFill>
                  <a:srgbClr val="111E38"/>
                </a:solidFill>
                <a:latin typeface="Arial"/>
              </a:rPr>
              <a:t>un'enorme</a:t>
            </a:r>
            <a:r>
              <a:rPr sz="1400" b="0" i="0" dirty="0">
                <a:solidFill>
                  <a:srgbClr val="111E38"/>
                </a:solidFill>
                <a:latin typeface="Arial"/>
              </a:rPr>
              <a:t> </a:t>
            </a:r>
            <a:r>
              <a:rPr sz="1400" b="0" i="0" dirty="0" err="1">
                <a:solidFill>
                  <a:srgbClr val="111E38"/>
                </a:solidFill>
                <a:latin typeface="Arial"/>
              </a:rPr>
              <a:t>responsabilità</a:t>
            </a:r>
            <a:r>
              <a:rPr sz="1400" b="0" i="0" dirty="0">
                <a:solidFill>
                  <a:srgbClr val="111E38"/>
                </a:solidFill>
                <a:latin typeface="Arial"/>
              </a:rPr>
              <a:t> </a:t>
            </a:r>
            <a:r>
              <a:rPr sz="1400" b="0" i="0" dirty="0" err="1">
                <a:solidFill>
                  <a:srgbClr val="111E38"/>
                </a:solidFill>
                <a:latin typeface="Arial"/>
              </a:rPr>
              <a:t>legale</a:t>
            </a:r>
            <a:r>
              <a:rPr sz="1400" b="0" i="0" dirty="0">
                <a:solidFill>
                  <a:srgbClr val="111E38"/>
                </a:solidFill>
                <a:latin typeface="Arial"/>
              </a:rPr>
              <a:t>.</a:t>
            </a:r>
          </a:p>
          <a:p>
            <a:pPr algn="l">
              <a:spcBef>
                <a:spcPts val="0"/>
              </a:spcBef>
              <a:spcAft>
                <a:spcPts val="400"/>
              </a:spcAft>
            </a:pPr>
            <a:r>
              <a:rPr sz="1400" b="1" i="0" dirty="0">
                <a:solidFill>
                  <a:srgbClr val="A82424"/>
                </a:solidFill>
                <a:latin typeface="Arial"/>
              </a:rPr>
              <a:t>• DRG </a:t>
            </a:r>
            <a:r>
              <a:rPr sz="1400" b="1" i="0" dirty="0" err="1">
                <a:solidFill>
                  <a:srgbClr val="A82424"/>
                </a:solidFill>
                <a:latin typeface="Arial"/>
              </a:rPr>
              <a:t>Incongruo</a:t>
            </a:r>
            <a:r>
              <a:rPr sz="1400" b="1" i="0" dirty="0">
                <a:solidFill>
                  <a:srgbClr val="A82424"/>
                </a:solidFill>
                <a:latin typeface="Arial"/>
              </a:rPr>
              <a:t>:</a:t>
            </a:r>
            <a:r>
              <a:rPr dirty="0"/>
              <a:t/>
            </a:r>
            <a:br>
              <a:rPr dirty="0"/>
            </a:br>
            <a:r>
              <a:rPr sz="1400" b="1" i="0" dirty="0">
                <a:solidFill>
                  <a:srgbClr val="A82424"/>
                </a:solidFill>
                <a:latin typeface="Arial"/>
              </a:rPr>
              <a:t>I </a:t>
            </a:r>
            <a:r>
              <a:rPr sz="1400" b="1" i="0" dirty="0" err="1">
                <a:solidFill>
                  <a:srgbClr val="A82424"/>
                </a:solidFill>
                <a:latin typeface="Arial"/>
              </a:rPr>
              <a:t>rimborsi</a:t>
            </a:r>
            <a:r>
              <a:rPr sz="1400" b="1" i="0" dirty="0">
                <a:solidFill>
                  <a:srgbClr val="A82424"/>
                </a:solidFill>
                <a:latin typeface="Arial"/>
              </a:rPr>
              <a:t> </a:t>
            </a:r>
            <a:r>
              <a:rPr sz="1400" b="1" i="0" dirty="0" err="1">
                <a:solidFill>
                  <a:srgbClr val="A82424"/>
                </a:solidFill>
                <a:latin typeface="Arial"/>
              </a:rPr>
              <a:t>ordinari</a:t>
            </a:r>
            <a:r>
              <a:rPr sz="1400" b="1" i="0" dirty="0">
                <a:solidFill>
                  <a:srgbClr val="A82424"/>
                </a:solidFill>
                <a:latin typeface="Arial"/>
              </a:rPr>
              <a:t> del </a:t>
            </a:r>
            <a:r>
              <a:rPr sz="1400" b="1" i="0" dirty="0" err="1">
                <a:solidFill>
                  <a:srgbClr val="A82424"/>
                </a:solidFill>
                <a:latin typeface="Arial"/>
              </a:rPr>
              <a:t>ricovero</a:t>
            </a:r>
            <a:r>
              <a:rPr sz="1400" b="1" i="0" dirty="0">
                <a:solidFill>
                  <a:srgbClr val="A82424"/>
                </a:solidFill>
                <a:latin typeface="Arial"/>
              </a:rPr>
              <a:t> in </a:t>
            </a:r>
            <a:r>
              <a:rPr sz="1400" b="1" i="0" dirty="0" err="1">
                <a:solidFill>
                  <a:srgbClr val="A82424"/>
                </a:solidFill>
                <a:latin typeface="Arial"/>
              </a:rPr>
              <a:t>urgenza</a:t>
            </a:r>
            <a:r>
              <a:rPr sz="1400" b="1" i="0" dirty="0">
                <a:solidFill>
                  <a:srgbClr val="A82424"/>
                </a:solidFill>
                <a:latin typeface="Arial"/>
              </a:rPr>
              <a:t> </a:t>
            </a:r>
            <a:r>
              <a:rPr sz="1400" b="1" i="0" dirty="0" err="1">
                <a:solidFill>
                  <a:srgbClr val="A82424"/>
                </a:solidFill>
                <a:latin typeface="Arial"/>
              </a:rPr>
              <a:t>sono</a:t>
            </a:r>
            <a:r>
              <a:rPr sz="1400" b="1" i="0" dirty="0">
                <a:solidFill>
                  <a:srgbClr val="A82424"/>
                </a:solidFill>
                <a:latin typeface="Arial"/>
              </a:rPr>
              <a:t> del </a:t>
            </a:r>
            <a:r>
              <a:rPr sz="1400" b="1" i="0" dirty="0" err="1">
                <a:solidFill>
                  <a:srgbClr val="A82424"/>
                </a:solidFill>
                <a:latin typeface="Arial"/>
              </a:rPr>
              <a:t>tutto</a:t>
            </a:r>
            <a:r>
              <a:rPr sz="1400" b="1" i="0" dirty="0">
                <a:solidFill>
                  <a:srgbClr val="A82424"/>
                </a:solidFill>
                <a:latin typeface="Arial"/>
              </a:rPr>
              <a:t> </a:t>
            </a:r>
            <a:r>
              <a:rPr sz="1400" b="1" i="0" dirty="0" err="1">
                <a:solidFill>
                  <a:srgbClr val="A82424"/>
                </a:solidFill>
                <a:latin typeface="Arial"/>
              </a:rPr>
              <a:t>incongrui</a:t>
            </a:r>
            <a:r>
              <a:rPr sz="1400" b="1" i="0" dirty="0">
                <a:solidFill>
                  <a:srgbClr val="A82424"/>
                </a:solidFill>
                <a:latin typeface="Arial"/>
              </a:rPr>
              <a:t> </a:t>
            </a:r>
            <a:r>
              <a:rPr sz="1400" b="1" i="0" dirty="0" err="1">
                <a:solidFill>
                  <a:srgbClr val="A82424"/>
                </a:solidFill>
                <a:latin typeface="Arial"/>
              </a:rPr>
              <a:t>rispetto</a:t>
            </a:r>
            <a:r>
              <a:rPr sz="1400" b="1" i="0" dirty="0">
                <a:solidFill>
                  <a:srgbClr val="A82424"/>
                </a:solidFill>
                <a:latin typeface="Arial"/>
              </a:rPr>
              <a:t> </a:t>
            </a:r>
            <a:r>
              <a:rPr sz="1400" b="1" i="0" dirty="0" err="1">
                <a:solidFill>
                  <a:srgbClr val="A82424"/>
                </a:solidFill>
                <a:latin typeface="Arial"/>
              </a:rPr>
              <a:t>all'elevato</a:t>
            </a:r>
            <a:r>
              <a:rPr sz="1400" b="1" i="0" dirty="0">
                <a:solidFill>
                  <a:srgbClr val="A82424"/>
                </a:solidFill>
                <a:latin typeface="Arial"/>
              </a:rPr>
              <a:t> </a:t>
            </a:r>
            <a:r>
              <a:rPr sz="1400" b="1" i="0" dirty="0" err="1">
                <a:solidFill>
                  <a:srgbClr val="A82424"/>
                </a:solidFill>
                <a:latin typeface="Arial"/>
              </a:rPr>
              <a:t>costo</a:t>
            </a:r>
            <a:r>
              <a:rPr sz="1400" b="1" i="0" dirty="0">
                <a:solidFill>
                  <a:srgbClr val="A82424"/>
                </a:solidFill>
                <a:latin typeface="Arial"/>
              </a:rPr>
              <a:t> </a:t>
            </a:r>
            <a:r>
              <a:rPr sz="1400" b="1" i="0" dirty="0" err="1">
                <a:solidFill>
                  <a:srgbClr val="A82424"/>
                </a:solidFill>
                <a:latin typeface="Arial"/>
              </a:rPr>
              <a:t>dei</a:t>
            </a:r>
            <a:r>
              <a:rPr sz="1400" b="1" i="0" dirty="0">
                <a:solidFill>
                  <a:srgbClr val="A82424"/>
                </a:solidFill>
                <a:latin typeface="Arial"/>
              </a:rPr>
              <a:t> </a:t>
            </a:r>
            <a:r>
              <a:rPr sz="1400" b="1" i="0" dirty="0" err="1">
                <a:solidFill>
                  <a:srgbClr val="A82424"/>
                </a:solidFill>
                <a:latin typeface="Arial"/>
              </a:rPr>
              <a:t>dispositivi</a:t>
            </a:r>
            <a:r>
              <a:rPr sz="1400" b="1" i="0" dirty="0">
                <a:solidFill>
                  <a:srgbClr val="A82424"/>
                </a:solidFill>
                <a:latin typeface="Arial"/>
              </a:rPr>
              <a:t> e </a:t>
            </a:r>
            <a:r>
              <a:rPr sz="1400" b="1" i="0" dirty="0" err="1">
                <a:solidFill>
                  <a:srgbClr val="A82424"/>
                </a:solidFill>
                <a:latin typeface="Arial"/>
              </a:rPr>
              <a:t>delle</a:t>
            </a:r>
            <a:r>
              <a:rPr sz="1400" b="1" i="0" dirty="0">
                <a:solidFill>
                  <a:srgbClr val="A82424"/>
                </a:solidFill>
                <a:latin typeface="Arial"/>
              </a:rPr>
              <a:t> cure </a:t>
            </a:r>
            <a:r>
              <a:rPr sz="1400" b="1" i="0" dirty="0" err="1">
                <a:solidFill>
                  <a:srgbClr val="A82424"/>
                </a:solidFill>
                <a:latin typeface="Arial"/>
              </a:rPr>
              <a:t>richieste</a:t>
            </a:r>
            <a:r>
              <a:rPr sz="1400" b="1" i="0" dirty="0">
                <a:solidFill>
                  <a:srgbClr val="A82424"/>
                </a:solidFill>
                <a:latin typeface="Arial"/>
              </a:rPr>
              <a:t> per </a:t>
            </a:r>
            <a:r>
              <a:rPr sz="1400" b="1" i="0" dirty="0" err="1">
                <a:solidFill>
                  <a:srgbClr val="A82424"/>
                </a:solidFill>
                <a:latin typeface="Arial"/>
              </a:rPr>
              <a:t>correggere</a:t>
            </a:r>
            <a:r>
              <a:rPr sz="1400" b="1" i="0" dirty="0">
                <a:solidFill>
                  <a:srgbClr val="A82424"/>
                </a:solidFill>
                <a:latin typeface="Arial"/>
              </a:rPr>
              <a:t> </a:t>
            </a:r>
            <a:r>
              <a:rPr sz="1400" b="1" i="0" dirty="0" err="1">
                <a:solidFill>
                  <a:srgbClr val="A82424"/>
                </a:solidFill>
                <a:latin typeface="Arial"/>
              </a:rPr>
              <a:t>l'insuccesso</a:t>
            </a:r>
            <a:r>
              <a:rPr sz="1400" b="1" i="0" dirty="0">
                <a:solidFill>
                  <a:srgbClr val="A82424"/>
                </a:solidFill>
                <a:latin typeface="Arial"/>
              </a:rPr>
              <a:t> </a:t>
            </a:r>
            <a:r>
              <a:rPr sz="1400" b="1" i="0" dirty="0" err="1">
                <a:solidFill>
                  <a:srgbClr val="A82424"/>
                </a:solidFill>
                <a:latin typeface="Arial"/>
              </a:rPr>
              <a:t>altrui</a:t>
            </a:r>
            <a:r>
              <a:rPr sz="1400" b="1" i="0" dirty="0">
                <a:solidFill>
                  <a:srgbClr val="A82424"/>
                </a:solidFill>
                <a:latin typeface="Arial"/>
              </a:rPr>
              <a:t>. È un </a:t>
            </a:r>
            <a:r>
              <a:rPr sz="1400" b="1" i="0" dirty="0" err="1">
                <a:solidFill>
                  <a:srgbClr val="A82424"/>
                </a:solidFill>
                <a:latin typeface="Arial"/>
              </a:rPr>
              <a:t>onere</a:t>
            </a:r>
            <a:r>
              <a:rPr sz="1400" b="1" i="0" dirty="0">
                <a:solidFill>
                  <a:srgbClr val="A82424"/>
                </a:solidFill>
                <a:latin typeface="Arial"/>
              </a:rPr>
              <a:t> </a:t>
            </a:r>
            <a:r>
              <a:rPr sz="1400" b="1" i="0" dirty="0" err="1">
                <a:solidFill>
                  <a:srgbClr val="A82424"/>
                </a:solidFill>
                <a:latin typeface="Arial"/>
              </a:rPr>
              <a:t>che</a:t>
            </a:r>
            <a:r>
              <a:rPr sz="1400" b="1" i="0" dirty="0">
                <a:solidFill>
                  <a:srgbClr val="A82424"/>
                </a:solidFill>
                <a:latin typeface="Arial"/>
              </a:rPr>
              <a:t> mina la rete </a:t>
            </a:r>
            <a:r>
              <a:rPr sz="1400" b="1" i="0" dirty="0" err="1">
                <a:solidFill>
                  <a:srgbClr val="A82424"/>
                </a:solidFill>
                <a:latin typeface="Arial"/>
              </a:rPr>
              <a:t>delle</a:t>
            </a:r>
            <a:r>
              <a:rPr sz="1400" b="1" i="0" dirty="0">
                <a:solidFill>
                  <a:srgbClr val="A82424"/>
                </a:solidFill>
                <a:latin typeface="Arial"/>
              </a:rPr>
              <a:t> </a:t>
            </a:r>
            <a:r>
              <a:rPr sz="1400" b="1" i="0" dirty="0" err="1">
                <a:solidFill>
                  <a:srgbClr val="A82424"/>
                </a:solidFill>
                <a:latin typeface="Arial"/>
              </a:rPr>
              <a:t>urgenze</a:t>
            </a:r>
            <a:r>
              <a:rPr sz="1400" b="1" i="0" dirty="0">
                <a:solidFill>
                  <a:srgbClr val="A82424"/>
                </a:solidFill>
                <a:latin typeface="Arial"/>
              </a:rPr>
              <a:t> del </a:t>
            </a:r>
            <a:r>
              <a:rPr sz="1400" b="1" i="0" dirty="0" err="1">
                <a:solidFill>
                  <a:srgbClr val="A82424"/>
                </a:solidFill>
                <a:latin typeface="Arial"/>
              </a:rPr>
              <a:t>Mezzogiorno</a:t>
            </a:r>
            <a:r>
              <a:rPr sz="1400" b="1" i="0" dirty="0">
                <a:solidFill>
                  <a:srgbClr val="A82424"/>
                </a:solidFill>
                <a:latin typeface="Arial"/>
              </a:rPr>
              <a:t>.</a:t>
            </a:r>
          </a:p>
        </p:txBody>
      </p:sp>
      <p:pic>
        <p:nvPicPr>
          <p:cNvPr id="3074" name="Picture 2" descr="chirurgo urgenz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417637"/>
            <a:ext cx="5940425" cy="52117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122" name="Picture 2" descr="filo spezza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342" y="419099"/>
            <a:ext cx="10820401" cy="6193971"/>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3"/>
          <p:cNvSpPr>
            <a:spLocks noGrp="1"/>
          </p:cNvSpPr>
          <p:nvPr>
            <p:ph type="title"/>
          </p:nvPr>
        </p:nvSpPr>
        <p:spPr/>
        <p:txBody>
          <a:bodyPr/>
          <a:lstStyle/>
          <a:p>
            <a:endParaRPr lang="it-IT" dirty="0"/>
          </a:p>
        </p:txBody>
      </p:sp>
    </p:spTree>
    <p:extLst>
      <p:ext uri="{BB962C8B-B14F-4D97-AF65-F5344CB8AC3E}">
        <p14:creationId xmlns:p14="http://schemas.microsoft.com/office/powerpoint/2010/main" val="1452028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lstStyle/>
          <a:p>
            <a:pPr algn="l">
              <a:spcBef>
                <a:spcPts val="0"/>
              </a:spcBef>
              <a:spcAft>
                <a:spcPts val="0"/>
              </a:spcAft>
            </a:pPr>
            <a:r>
              <a:rPr lang="it-IT" sz="2400" b="1" dirty="0" smtClean="0">
                <a:solidFill>
                  <a:srgbClr val="111E38"/>
                </a:solidFill>
                <a:latin typeface="Georgia"/>
              </a:rPr>
              <a:t>Tre</a:t>
            </a:r>
            <a:r>
              <a:rPr sz="2400" b="1" dirty="0" smtClean="0">
                <a:solidFill>
                  <a:srgbClr val="111E38"/>
                </a:solidFill>
                <a:latin typeface="Georgia"/>
              </a:rPr>
              <a:t> </a:t>
            </a:r>
            <a:r>
              <a:rPr sz="2400" b="1" dirty="0" err="1">
                <a:solidFill>
                  <a:srgbClr val="111E38"/>
                </a:solidFill>
                <a:latin typeface="Georgia"/>
              </a:rPr>
              <a:t>proposte</a:t>
            </a:r>
            <a:r>
              <a:rPr sz="2400" b="1" dirty="0">
                <a:solidFill>
                  <a:srgbClr val="111E38"/>
                </a:solidFill>
                <a:latin typeface="Georgia"/>
              </a:rPr>
              <a:t> </a:t>
            </a:r>
            <a:r>
              <a:rPr sz="2400" b="1" dirty="0" err="1">
                <a:solidFill>
                  <a:srgbClr val="111E38"/>
                </a:solidFill>
                <a:latin typeface="Georgia"/>
              </a:rPr>
              <a:t>strutturali</a:t>
            </a:r>
            <a:r>
              <a:rPr sz="2400" b="1" dirty="0">
                <a:solidFill>
                  <a:srgbClr val="111E38"/>
                </a:solidFill>
                <a:latin typeface="Georgia"/>
              </a:rPr>
              <a:t> </a:t>
            </a:r>
            <a:r>
              <a:rPr sz="2400" b="1" dirty="0" err="1">
                <a:solidFill>
                  <a:srgbClr val="111E38"/>
                </a:solidFill>
                <a:latin typeface="Georgia"/>
              </a:rPr>
              <a:t>possono</a:t>
            </a:r>
            <a:r>
              <a:rPr sz="2400" b="1" dirty="0">
                <a:solidFill>
                  <a:srgbClr val="111E38"/>
                </a:solidFill>
                <a:latin typeface="Georgia"/>
              </a:rPr>
              <a:t> </a:t>
            </a:r>
            <a:r>
              <a:rPr sz="2400" b="1" dirty="0" err="1">
                <a:solidFill>
                  <a:srgbClr val="111E38"/>
                </a:solidFill>
                <a:latin typeface="Georgia"/>
              </a:rPr>
              <a:t>azzerare</a:t>
            </a:r>
            <a:r>
              <a:rPr sz="2400" b="1" dirty="0">
                <a:solidFill>
                  <a:srgbClr val="111E38"/>
                </a:solidFill>
                <a:latin typeface="Georgia"/>
              </a:rPr>
              <a:t> la </a:t>
            </a:r>
            <a:r>
              <a:rPr sz="2400" b="1" dirty="0" err="1">
                <a:solidFill>
                  <a:srgbClr val="111E38"/>
                </a:solidFill>
                <a:latin typeface="Georgia"/>
              </a:rPr>
              <a:t>mobilità</a:t>
            </a:r>
            <a:r>
              <a:rPr sz="2400" b="1" dirty="0">
                <a:solidFill>
                  <a:srgbClr val="111E38"/>
                </a:solidFill>
                <a:latin typeface="Georgia"/>
              </a:rPr>
              <a:t> </a:t>
            </a:r>
            <a:r>
              <a:rPr sz="2400" b="1" dirty="0" err="1">
                <a:solidFill>
                  <a:srgbClr val="111E38"/>
                </a:solidFill>
                <a:latin typeface="Georgia"/>
              </a:rPr>
              <a:t>passiva</a:t>
            </a:r>
            <a:endParaRPr sz="2400" b="1" dirty="0">
              <a:solidFill>
                <a:srgbClr val="111E38"/>
              </a:solidFill>
              <a:latin typeface="Georgia"/>
            </a:endParaRP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31520" y="1645920"/>
            <a:ext cx="10728655" cy="105156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645920"/>
            <a:ext cx="137160" cy="105156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1737360"/>
            <a:ext cx="10149840" cy="868680"/>
          </a:xfrm>
          <a:prstGeom prst="rect">
            <a:avLst/>
          </a:prstGeom>
          <a:noFill/>
        </p:spPr>
        <p:txBody>
          <a:bodyPr wrap="square" lIns="0" tIns="0" rIns="0" bIns="0">
            <a:spAutoFit/>
          </a:bodyPr>
          <a:lstStyle/>
          <a:p>
            <a:pPr algn="l">
              <a:spcBef>
                <a:spcPts val="0"/>
              </a:spcBef>
              <a:spcAft>
                <a:spcPts val="300"/>
              </a:spcAft>
            </a:pPr>
            <a:r>
              <a:rPr sz="1300" b="1" i="0">
                <a:solidFill>
                  <a:srgbClr val="0D7A80"/>
                </a:solidFill>
                <a:latin typeface="Georgia"/>
              </a:rPr>
              <a:t>UNIFORMAZIONE TARIFFARIA NAZIONALE</a:t>
            </a:r>
          </a:p>
          <a:p>
            <a:pPr algn="l">
              <a:spcBef>
                <a:spcPts val="0"/>
              </a:spcBef>
              <a:spcAft>
                <a:spcPts val="400"/>
              </a:spcAft>
            </a:pPr>
            <a:r>
              <a:rPr sz="1200" b="0" i="0">
                <a:solidFill>
                  <a:srgbClr val="111E38"/>
                </a:solidFill>
                <a:latin typeface="Arial"/>
              </a:rPr>
              <a:t>Eliminare la sperequazione economica stabilendo rimborsi uniformi per il DRG 288 in tutte le Regioni per bloccare la concorrenza sleale sul differenziale tariffario.</a:t>
            </a:r>
          </a:p>
        </p:txBody>
      </p:sp>
      <p:sp>
        <p:nvSpPr>
          <p:cNvPr id="7" name="Rounded Rectangle 6"/>
          <p:cNvSpPr/>
          <p:nvPr/>
        </p:nvSpPr>
        <p:spPr>
          <a:xfrm>
            <a:off x="731520" y="2834640"/>
            <a:ext cx="10728655" cy="105156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731520" y="2834640"/>
            <a:ext cx="137160" cy="1051560"/>
          </a:xfrm>
          <a:prstGeom prst="rect">
            <a:avLst/>
          </a:prstGeom>
          <a:solidFill>
            <a:srgbClr val="111E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97280" y="2926080"/>
            <a:ext cx="10149840" cy="868680"/>
          </a:xfrm>
          <a:prstGeom prst="rect">
            <a:avLst/>
          </a:prstGeom>
          <a:noFill/>
        </p:spPr>
        <p:txBody>
          <a:bodyPr wrap="square" lIns="0" tIns="0" rIns="0" bIns="0">
            <a:spAutoFit/>
          </a:bodyPr>
          <a:lstStyle/>
          <a:p>
            <a:pPr algn="l">
              <a:spcBef>
                <a:spcPts val="0"/>
              </a:spcBef>
              <a:spcAft>
                <a:spcPts val="300"/>
              </a:spcAft>
            </a:pPr>
            <a:r>
              <a:rPr sz="1300" b="1" i="0">
                <a:solidFill>
                  <a:srgbClr val="111E38"/>
                </a:solidFill>
                <a:latin typeface="Georgia"/>
              </a:rPr>
              <a:t>PAC (PACCHETTI AMBULATORIALI COMPLESSI)</a:t>
            </a:r>
          </a:p>
          <a:p>
            <a:pPr algn="l">
              <a:spcBef>
                <a:spcPts val="0"/>
              </a:spcBef>
              <a:spcAft>
                <a:spcPts val="400"/>
              </a:spcAft>
            </a:pPr>
            <a:r>
              <a:rPr sz="1200" b="0" i="0">
                <a:solidFill>
                  <a:srgbClr val="111E38"/>
                </a:solidFill>
                <a:latin typeface="Arial"/>
              </a:rPr>
              <a:t>Implementare e rimborsare pacchetti locali integrati per garantire work-up diagnostici preoperatori rapidi, strutturati e multidisciplinari in loco.</a:t>
            </a:r>
          </a:p>
        </p:txBody>
      </p:sp>
      <p:sp>
        <p:nvSpPr>
          <p:cNvPr id="10" name="Rounded Rectangle 9"/>
          <p:cNvSpPr/>
          <p:nvPr/>
        </p:nvSpPr>
        <p:spPr>
          <a:xfrm>
            <a:off x="731520" y="4023360"/>
            <a:ext cx="10728655" cy="1051560"/>
          </a:xfrm>
          <a:prstGeom prst="roundRect">
            <a:avLst/>
          </a:prstGeom>
          <a:solidFill>
            <a:srgbClr val="EEEDEA"/>
          </a:solidFill>
          <a:ln>
            <a:noFill/>
          </a:ln>
          <a:effectLst>
            <a:outerShdw blurRad="20000" dist="10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731520" y="4023360"/>
            <a:ext cx="137160" cy="1051560"/>
          </a:xfrm>
          <a:prstGeom prst="rect">
            <a:avLst/>
          </a:prstGeom>
          <a:solidFill>
            <a:srgbClr val="A824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4114800"/>
            <a:ext cx="10149840" cy="868680"/>
          </a:xfrm>
          <a:prstGeom prst="rect">
            <a:avLst/>
          </a:prstGeom>
          <a:noFill/>
        </p:spPr>
        <p:txBody>
          <a:bodyPr wrap="square" lIns="0" tIns="0" rIns="0" bIns="0">
            <a:spAutoFit/>
          </a:bodyPr>
          <a:lstStyle/>
          <a:p>
            <a:pPr algn="l">
              <a:spcBef>
                <a:spcPts val="0"/>
              </a:spcBef>
              <a:spcAft>
                <a:spcPts val="300"/>
              </a:spcAft>
            </a:pPr>
            <a:r>
              <a:rPr sz="1300" b="1" i="0">
                <a:solidFill>
                  <a:srgbClr val="A82424"/>
                </a:solidFill>
                <a:latin typeface="Georgia"/>
              </a:rPr>
              <a:t>LIMITAZIONI DEI RIMBORSI EXTRA-REGIONE</a:t>
            </a:r>
          </a:p>
          <a:p>
            <a:pPr algn="l">
              <a:spcBef>
                <a:spcPts val="0"/>
              </a:spcBef>
              <a:spcAft>
                <a:spcPts val="400"/>
              </a:spcAft>
            </a:pPr>
            <a:r>
              <a:rPr sz="1200" b="0" i="0">
                <a:solidFill>
                  <a:srgbClr val="111E38"/>
                </a:solidFill>
                <a:latin typeface="Arial"/>
              </a:rPr>
              <a:t>Bloccare il rimborso SSN per interventi eseguiti fuori regione se nel territorio d'origine è attivo un PDTA certificato e i tempi d'attesa sono rispettati.</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11277295" cy="1143000"/>
          </a:xfrm>
        </p:spPr>
        <p:txBody>
          <a:bodyPr wrap="square"/>
          <a:lstStyle/>
          <a:p>
            <a:pPr algn="l">
              <a:spcBef>
                <a:spcPts val="0"/>
              </a:spcBef>
              <a:spcAft>
                <a:spcPts val="0"/>
              </a:spcAft>
            </a:pPr>
            <a:r>
              <a:rPr sz="2400" b="1">
                <a:solidFill>
                  <a:srgbClr val="111E38"/>
                </a:solidFill>
                <a:latin typeface="Georgia"/>
              </a:rPr>
              <a:t>Elevare il DRG 288 ad alta complessità sblocca i tetti di spesa regionali</a:t>
            </a:r>
          </a:p>
        </p:txBody>
      </p:sp>
      <p:sp>
        <p:nvSpPr>
          <p:cNvPr id="3" name="Rectangle 2"/>
          <p:cNvSpPr/>
          <p:nvPr/>
        </p:nvSpPr>
        <p:spPr>
          <a:xfrm>
            <a:off x="457200" y="1280160"/>
            <a:ext cx="1127729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22663" y="2263125"/>
            <a:ext cx="4754880" cy="3154710"/>
          </a:xfrm>
          <a:prstGeom prst="rect">
            <a:avLst/>
          </a:prstGeom>
          <a:noFill/>
        </p:spPr>
        <p:txBody>
          <a:bodyPr wrap="square" lIns="0" tIns="0" rIns="0" bIns="0">
            <a:spAutoFit/>
          </a:bodyPr>
          <a:lstStyle/>
          <a:p>
            <a:pPr algn="l">
              <a:spcBef>
                <a:spcPts val="0"/>
              </a:spcBef>
              <a:spcAft>
                <a:spcPts val="1200"/>
              </a:spcAft>
            </a:pPr>
            <a:r>
              <a:rPr sz="2000" b="1" i="0" dirty="0">
                <a:solidFill>
                  <a:srgbClr val="0D7A80"/>
                </a:solidFill>
                <a:latin typeface="Georgia"/>
              </a:rPr>
              <a:t>La </a:t>
            </a:r>
            <a:r>
              <a:rPr sz="2000" b="1" i="0" dirty="0" err="1">
                <a:solidFill>
                  <a:srgbClr val="0D7A80"/>
                </a:solidFill>
                <a:latin typeface="Georgia"/>
              </a:rPr>
              <a:t>Chiave</a:t>
            </a:r>
            <a:r>
              <a:rPr sz="2000" b="1" i="0" dirty="0">
                <a:solidFill>
                  <a:srgbClr val="0D7A80"/>
                </a:solidFill>
                <a:latin typeface="Georgia"/>
              </a:rPr>
              <a:t> di Volta </a:t>
            </a:r>
            <a:r>
              <a:rPr sz="2000" b="1" i="0" dirty="0" err="1">
                <a:solidFill>
                  <a:srgbClr val="0D7A80"/>
                </a:solidFill>
                <a:latin typeface="Georgia"/>
              </a:rPr>
              <a:t>Politica</a:t>
            </a:r>
            <a:r>
              <a:rPr sz="2000" b="1" i="0" dirty="0">
                <a:solidFill>
                  <a:srgbClr val="0D7A80"/>
                </a:solidFill>
                <a:latin typeface="Georgia"/>
              </a:rPr>
              <a:t> </a:t>
            </a:r>
            <a:r>
              <a:rPr sz="2000" b="1" i="0" dirty="0" err="1">
                <a:solidFill>
                  <a:srgbClr val="0D7A80"/>
                </a:solidFill>
                <a:latin typeface="Georgia"/>
              </a:rPr>
              <a:t>ed</a:t>
            </a:r>
            <a:r>
              <a:rPr sz="2000" b="1" i="0" dirty="0">
                <a:solidFill>
                  <a:srgbClr val="0D7A80"/>
                </a:solidFill>
                <a:latin typeface="Georgia"/>
              </a:rPr>
              <a:t> </a:t>
            </a:r>
            <a:r>
              <a:rPr sz="2000" b="1" i="0" dirty="0" err="1">
                <a:solidFill>
                  <a:srgbClr val="0D7A80"/>
                </a:solidFill>
                <a:latin typeface="Georgia"/>
              </a:rPr>
              <a:t>Economica</a:t>
            </a:r>
            <a:endParaRPr sz="2000" b="1" i="0" dirty="0">
              <a:solidFill>
                <a:srgbClr val="0D7A80"/>
              </a:solidFill>
              <a:latin typeface="Georgia"/>
            </a:endParaRPr>
          </a:p>
          <a:p>
            <a:pPr algn="l">
              <a:spcBef>
                <a:spcPts val="0"/>
              </a:spcBef>
              <a:spcAft>
                <a:spcPts val="1200"/>
              </a:spcAft>
            </a:pPr>
            <a:r>
              <a:rPr sz="1500" b="0" i="0" dirty="0">
                <a:solidFill>
                  <a:srgbClr val="111E38"/>
                </a:solidFill>
                <a:latin typeface="Arial"/>
              </a:rPr>
              <a:t>La </a:t>
            </a:r>
            <a:r>
              <a:rPr sz="1500" b="0" i="0" dirty="0" err="1">
                <a:solidFill>
                  <a:srgbClr val="111E38"/>
                </a:solidFill>
                <a:latin typeface="Arial"/>
              </a:rPr>
              <a:t>classificazione</a:t>
            </a:r>
            <a:r>
              <a:rPr sz="1500" b="0" i="0" dirty="0">
                <a:solidFill>
                  <a:srgbClr val="111E38"/>
                </a:solidFill>
                <a:latin typeface="Arial"/>
              </a:rPr>
              <a:t> ad '</a:t>
            </a:r>
            <a:r>
              <a:rPr sz="1500" b="0" i="0" dirty="0" err="1">
                <a:solidFill>
                  <a:srgbClr val="111E38"/>
                </a:solidFill>
                <a:latin typeface="Arial"/>
              </a:rPr>
              <a:t>alta</a:t>
            </a:r>
            <a:r>
              <a:rPr sz="1500" b="0" i="0" dirty="0">
                <a:solidFill>
                  <a:srgbClr val="111E38"/>
                </a:solidFill>
                <a:latin typeface="Arial"/>
              </a:rPr>
              <a:t> </a:t>
            </a:r>
            <a:r>
              <a:rPr sz="1500" b="0" i="0" dirty="0" err="1">
                <a:solidFill>
                  <a:srgbClr val="111E38"/>
                </a:solidFill>
                <a:latin typeface="Arial"/>
              </a:rPr>
              <a:t>complessità</a:t>
            </a:r>
            <a:r>
              <a:rPr sz="1500" b="0" i="0" dirty="0">
                <a:solidFill>
                  <a:srgbClr val="111E38"/>
                </a:solidFill>
                <a:latin typeface="Arial"/>
              </a:rPr>
              <a:t>' (</a:t>
            </a:r>
            <a:r>
              <a:rPr sz="1500" b="0" i="0" dirty="0" err="1">
                <a:solidFill>
                  <a:srgbClr val="111E38"/>
                </a:solidFill>
                <a:latin typeface="Arial"/>
              </a:rPr>
              <a:t>pari</a:t>
            </a:r>
            <a:r>
              <a:rPr sz="1500" b="0" i="0" dirty="0">
                <a:solidFill>
                  <a:srgbClr val="111E38"/>
                </a:solidFill>
                <a:latin typeface="Arial"/>
              </a:rPr>
              <a:t> </a:t>
            </a:r>
            <a:r>
              <a:rPr sz="1500" b="0" i="0" dirty="0" err="1">
                <a:solidFill>
                  <a:srgbClr val="111E38"/>
                </a:solidFill>
                <a:latin typeface="Arial"/>
              </a:rPr>
              <a:t>alla</a:t>
            </a:r>
            <a:r>
              <a:rPr sz="1500" b="0" i="0" dirty="0">
                <a:solidFill>
                  <a:srgbClr val="111E38"/>
                </a:solidFill>
                <a:latin typeface="Arial"/>
              </a:rPr>
              <a:t> </a:t>
            </a:r>
            <a:r>
              <a:rPr sz="1500" b="0" i="0" dirty="0" err="1">
                <a:solidFill>
                  <a:srgbClr val="111E38"/>
                </a:solidFill>
                <a:latin typeface="Arial"/>
              </a:rPr>
              <a:t>cardiochirurgia</a:t>
            </a:r>
            <a:r>
              <a:rPr sz="1500" b="0" i="0" dirty="0">
                <a:solidFill>
                  <a:srgbClr val="111E38"/>
                </a:solidFill>
                <a:latin typeface="Arial"/>
              </a:rPr>
              <a:t> </a:t>
            </a:r>
            <a:r>
              <a:rPr sz="1500" b="0" i="0" dirty="0" err="1">
                <a:solidFill>
                  <a:srgbClr val="111E38"/>
                </a:solidFill>
                <a:latin typeface="Arial"/>
              </a:rPr>
              <a:t>maggiore</a:t>
            </a:r>
            <a:r>
              <a:rPr sz="1500" b="0" i="0" dirty="0">
                <a:solidFill>
                  <a:srgbClr val="111E38"/>
                </a:solidFill>
                <a:latin typeface="Arial"/>
              </a:rPr>
              <a:t> o </a:t>
            </a:r>
            <a:r>
              <a:rPr sz="1500" b="0" i="0" dirty="0" err="1">
                <a:solidFill>
                  <a:srgbClr val="111E38"/>
                </a:solidFill>
                <a:latin typeface="Arial"/>
              </a:rPr>
              <a:t>ai</a:t>
            </a:r>
            <a:r>
              <a:rPr sz="1500" b="0" i="0" dirty="0">
                <a:solidFill>
                  <a:srgbClr val="111E38"/>
                </a:solidFill>
                <a:latin typeface="Arial"/>
              </a:rPr>
              <a:t> </a:t>
            </a:r>
            <a:r>
              <a:rPr sz="1500" b="0" i="0" dirty="0" err="1">
                <a:solidFill>
                  <a:srgbClr val="111E38"/>
                </a:solidFill>
                <a:latin typeface="Arial"/>
              </a:rPr>
              <a:t>trapianti</a:t>
            </a:r>
            <a:r>
              <a:rPr sz="1500" b="0" i="0" dirty="0">
                <a:solidFill>
                  <a:srgbClr val="111E38"/>
                </a:solidFill>
                <a:latin typeface="Arial"/>
              </a:rPr>
              <a:t>) </a:t>
            </a:r>
            <a:r>
              <a:rPr sz="1500" b="0" i="0" dirty="0" err="1">
                <a:solidFill>
                  <a:srgbClr val="111E38"/>
                </a:solidFill>
                <a:latin typeface="Arial"/>
              </a:rPr>
              <a:t>scardinerebbe</a:t>
            </a:r>
            <a:r>
              <a:rPr sz="1500" b="0" i="0" dirty="0">
                <a:solidFill>
                  <a:srgbClr val="111E38"/>
                </a:solidFill>
                <a:latin typeface="Arial"/>
              </a:rPr>
              <a:t> </a:t>
            </a:r>
            <a:r>
              <a:rPr sz="1500" b="0" i="0" dirty="0" err="1">
                <a:solidFill>
                  <a:srgbClr val="111E38"/>
                </a:solidFill>
                <a:latin typeface="Arial"/>
              </a:rPr>
              <a:t>definitivamente</a:t>
            </a:r>
            <a:r>
              <a:rPr sz="1500" b="0" i="0" dirty="0">
                <a:solidFill>
                  <a:srgbClr val="111E38"/>
                </a:solidFill>
                <a:latin typeface="Arial"/>
              </a:rPr>
              <a:t> la </a:t>
            </a:r>
            <a:r>
              <a:rPr sz="1500" b="0" i="0" dirty="0" err="1">
                <a:solidFill>
                  <a:srgbClr val="111E38"/>
                </a:solidFill>
                <a:latin typeface="Arial"/>
              </a:rPr>
              <a:t>migrazione</a:t>
            </a:r>
            <a:r>
              <a:rPr sz="1500" b="0" i="0" dirty="0">
                <a:solidFill>
                  <a:srgbClr val="111E38"/>
                </a:solidFill>
                <a:latin typeface="Arial"/>
              </a:rPr>
              <a:t> </a:t>
            </a:r>
            <a:r>
              <a:rPr sz="1500" b="0" i="0" dirty="0" err="1">
                <a:solidFill>
                  <a:srgbClr val="111E38"/>
                </a:solidFill>
                <a:latin typeface="Arial"/>
              </a:rPr>
              <a:t>bariatrica</a:t>
            </a:r>
            <a:r>
              <a:rPr sz="1500" b="0" i="0" dirty="0">
                <a:solidFill>
                  <a:srgbClr val="111E38"/>
                </a:solidFill>
                <a:latin typeface="Arial"/>
              </a:rPr>
              <a:t> </a:t>
            </a:r>
            <a:r>
              <a:rPr sz="1500" b="0" i="0" dirty="0" err="1">
                <a:solidFill>
                  <a:srgbClr val="111E38"/>
                </a:solidFill>
                <a:latin typeface="Arial"/>
              </a:rPr>
              <a:t>patologica</a:t>
            </a:r>
            <a:r>
              <a:rPr sz="1500" b="0" i="0" dirty="0">
                <a:solidFill>
                  <a:srgbClr val="111E38"/>
                </a:solidFill>
                <a:latin typeface="Arial"/>
              </a:rPr>
              <a:t>.</a:t>
            </a:r>
          </a:p>
          <a:p>
            <a:pPr algn="l">
              <a:spcBef>
                <a:spcPts val="0"/>
              </a:spcBef>
              <a:spcAft>
                <a:spcPts val="1200"/>
              </a:spcAft>
            </a:pPr>
            <a:r>
              <a:rPr sz="1500" b="0" i="0" dirty="0" smtClean="0">
                <a:solidFill>
                  <a:srgbClr val="111E38"/>
                </a:solidFill>
                <a:latin typeface="Arial"/>
              </a:rPr>
              <a:t>Le </a:t>
            </a:r>
            <a:r>
              <a:rPr sz="1500" b="0" i="0" dirty="0" err="1">
                <a:solidFill>
                  <a:srgbClr val="111E38"/>
                </a:solidFill>
                <a:latin typeface="Arial"/>
              </a:rPr>
              <a:t>prestazioni</a:t>
            </a:r>
            <a:r>
              <a:rPr sz="1500" b="0" i="0" dirty="0">
                <a:solidFill>
                  <a:srgbClr val="111E38"/>
                </a:solidFill>
                <a:latin typeface="Arial"/>
              </a:rPr>
              <a:t> </a:t>
            </a:r>
            <a:r>
              <a:rPr sz="1500" b="0" i="0" dirty="0" err="1">
                <a:solidFill>
                  <a:srgbClr val="111E38"/>
                </a:solidFill>
                <a:latin typeface="Arial"/>
              </a:rPr>
              <a:t>chirurgiche</a:t>
            </a:r>
            <a:r>
              <a:rPr sz="1500" b="0" i="0" dirty="0">
                <a:solidFill>
                  <a:srgbClr val="111E38"/>
                </a:solidFill>
                <a:latin typeface="Arial"/>
              </a:rPr>
              <a:t> ad </a:t>
            </a:r>
            <a:r>
              <a:rPr sz="1500" b="0" i="0" dirty="0" err="1">
                <a:solidFill>
                  <a:srgbClr val="111E38"/>
                </a:solidFill>
                <a:latin typeface="Arial"/>
              </a:rPr>
              <a:t>alta</a:t>
            </a:r>
            <a:r>
              <a:rPr sz="1500" b="0" i="0" dirty="0">
                <a:solidFill>
                  <a:srgbClr val="111E38"/>
                </a:solidFill>
                <a:latin typeface="Arial"/>
              </a:rPr>
              <a:t> </a:t>
            </a:r>
            <a:r>
              <a:rPr sz="1500" b="0" i="0" dirty="0" err="1">
                <a:solidFill>
                  <a:srgbClr val="111E38"/>
                </a:solidFill>
                <a:latin typeface="Arial"/>
              </a:rPr>
              <a:t>complessità</a:t>
            </a:r>
            <a:r>
              <a:rPr sz="1500" b="0" i="0" dirty="0">
                <a:solidFill>
                  <a:srgbClr val="111E38"/>
                </a:solidFill>
                <a:latin typeface="Arial"/>
              </a:rPr>
              <a:t> </a:t>
            </a:r>
            <a:r>
              <a:rPr sz="1500" b="0" i="0" dirty="0" err="1">
                <a:solidFill>
                  <a:srgbClr val="111E38"/>
                </a:solidFill>
                <a:latin typeface="Arial"/>
              </a:rPr>
              <a:t>nel</a:t>
            </a:r>
            <a:r>
              <a:rPr sz="1500" b="0" i="0" dirty="0">
                <a:solidFill>
                  <a:srgbClr val="111E38"/>
                </a:solidFill>
                <a:latin typeface="Arial"/>
              </a:rPr>
              <a:t> SSN </a:t>
            </a:r>
            <a:r>
              <a:rPr sz="1500" b="0" i="0" dirty="0" err="1">
                <a:solidFill>
                  <a:srgbClr val="111E38"/>
                </a:solidFill>
                <a:latin typeface="Arial"/>
              </a:rPr>
              <a:t>sono</a:t>
            </a:r>
            <a:r>
              <a:rPr sz="1500" b="0" i="0" dirty="0">
                <a:solidFill>
                  <a:srgbClr val="111E38"/>
                </a:solidFill>
                <a:latin typeface="Arial"/>
              </a:rPr>
              <a:t> </a:t>
            </a:r>
            <a:r>
              <a:rPr sz="1500" b="0" i="0" dirty="0" err="1">
                <a:solidFill>
                  <a:srgbClr val="111E38"/>
                </a:solidFill>
                <a:latin typeface="Arial"/>
              </a:rPr>
              <a:t>storicamente</a:t>
            </a:r>
            <a:r>
              <a:rPr sz="1500" b="0" i="0" dirty="0">
                <a:solidFill>
                  <a:srgbClr val="111E38"/>
                </a:solidFill>
                <a:latin typeface="Arial"/>
              </a:rPr>
              <a:t> </a:t>
            </a:r>
            <a:r>
              <a:rPr sz="1500" b="0" i="0" dirty="0" err="1">
                <a:solidFill>
                  <a:srgbClr val="111E38"/>
                </a:solidFill>
                <a:latin typeface="Arial"/>
              </a:rPr>
              <a:t>svincolate</a:t>
            </a:r>
            <a:r>
              <a:rPr sz="1500" b="0" i="0" dirty="0">
                <a:solidFill>
                  <a:srgbClr val="111E38"/>
                </a:solidFill>
                <a:latin typeface="Arial"/>
              </a:rPr>
              <a:t> </a:t>
            </a:r>
            <a:r>
              <a:rPr sz="1500" b="0" i="0" dirty="0" err="1">
                <a:solidFill>
                  <a:srgbClr val="111E38"/>
                </a:solidFill>
                <a:latin typeface="Arial"/>
              </a:rPr>
              <a:t>dai</a:t>
            </a:r>
            <a:r>
              <a:rPr sz="1500" b="0" i="0" dirty="0">
                <a:solidFill>
                  <a:srgbClr val="111E38"/>
                </a:solidFill>
                <a:latin typeface="Arial"/>
              </a:rPr>
              <a:t> </a:t>
            </a:r>
            <a:r>
              <a:rPr sz="1500" b="0" i="0" dirty="0" err="1">
                <a:solidFill>
                  <a:srgbClr val="111E38"/>
                </a:solidFill>
                <a:latin typeface="Arial"/>
              </a:rPr>
              <a:t>limiti</a:t>
            </a:r>
            <a:r>
              <a:rPr sz="1500" b="0" i="0" dirty="0">
                <a:solidFill>
                  <a:srgbClr val="111E38"/>
                </a:solidFill>
                <a:latin typeface="Arial"/>
              </a:rPr>
              <a:t> di budget </a:t>
            </a:r>
            <a:r>
              <a:rPr sz="1500" b="0" i="0" dirty="0" err="1">
                <a:solidFill>
                  <a:srgbClr val="111E38"/>
                </a:solidFill>
                <a:latin typeface="Arial"/>
              </a:rPr>
              <a:t>che</a:t>
            </a:r>
            <a:r>
              <a:rPr sz="1500" b="0" i="0" dirty="0">
                <a:solidFill>
                  <a:srgbClr val="111E38"/>
                </a:solidFill>
                <a:latin typeface="Arial"/>
              </a:rPr>
              <a:t> </a:t>
            </a:r>
            <a:r>
              <a:rPr sz="1500" b="0" i="0" dirty="0" err="1">
                <a:solidFill>
                  <a:srgbClr val="111E38"/>
                </a:solidFill>
                <a:latin typeface="Arial"/>
              </a:rPr>
              <a:t>bloccano</a:t>
            </a:r>
            <a:r>
              <a:rPr sz="1500" b="0" i="0" dirty="0">
                <a:solidFill>
                  <a:srgbClr val="111E38"/>
                </a:solidFill>
                <a:latin typeface="Arial"/>
              </a:rPr>
              <a:t> </a:t>
            </a:r>
            <a:r>
              <a:rPr sz="1500" b="0" i="0" dirty="0" err="1">
                <a:solidFill>
                  <a:srgbClr val="111E38"/>
                </a:solidFill>
                <a:latin typeface="Arial"/>
              </a:rPr>
              <a:t>gli</a:t>
            </a:r>
            <a:r>
              <a:rPr sz="1500" b="0" i="0" dirty="0">
                <a:solidFill>
                  <a:srgbClr val="111E38"/>
                </a:solidFill>
                <a:latin typeface="Arial"/>
              </a:rPr>
              <a:t> </a:t>
            </a:r>
            <a:r>
              <a:rPr sz="1500" b="0" i="0" dirty="0" err="1">
                <a:solidFill>
                  <a:srgbClr val="111E38"/>
                </a:solidFill>
                <a:latin typeface="Arial"/>
              </a:rPr>
              <a:t>ospedali</a:t>
            </a:r>
            <a:r>
              <a:rPr sz="1500" b="0" i="0" dirty="0">
                <a:solidFill>
                  <a:srgbClr val="111E38"/>
                </a:solidFill>
                <a:latin typeface="Arial"/>
              </a:rPr>
              <a:t> </a:t>
            </a:r>
            <a:r>
              <a:rPr sz="1500" b="0" i="0" dirty="0" err="1">
                <a:solidFill>
                  <a:srgbClr val="111E38"/>
                </a:solidFill>
                <a:latin typeface="Arial"/>
              </a:rPr>
              <a:t>regionali</a:t>
            </a:r>
            <a:r>
              <a:rPr sz="1500" b="0" i="0" dirty="0">
                <a:solidFill>
                  <a:srgbClr val="111E38"/>
                </a:solidFill>
                <a:latin typeface="Arial"/>
              </a:rPr>
              <a:t> per </a:t>
            </a:r>
            <a:r>
              <a:rPr sz="1500" b="0" i="0" dirty="0" err="1">
                <a:solidFill>
                  <a:srgbClr val="111E38"/>
                </a:solidFill>
                <a:latin typeface="Arial"/>
              </a:rPr>
              <a:t>i</a:t>
            </a:r>
            <a:r>
              <a:rPr sz="1500" b="0" i="0" dirty="0">
                <a:solidFill>
                  <a:srgbClr val="111E38"/>
                </a:solidFill>
                <a:latin typeface="Arial"/>
              </a:rPr>
              <a:t> </a:t>
            </a:r>
            <a:r>
              <a:rPr sz="1500" b="0" i="0" dirty="0" err="1">
                <a:solidFill>
                  <a:srgbClr val="111E38"/>
                </a:solidFill>
                <a:latin typeface="Arial"/>
              </a:rPr>
              <a:t>residenti</a:t>
            </a:r>
            <a:r>
              <a:rPr sz="1500" b="0" i="0" dirty="0">
                <a:solidFill>
                  <a:srgbClr val="111E38"/>
                </a:solidFill>
                <a:latin typeface="Arial"/>
              </a:rPr>
              <a:t> </a:t>
            </a:r>
            <a:r>
              <a:rPr sz="1500" b="0" i="0" dirty="0" err="1">
                <a:solidFill>
                  <a:srgbClr val="111E38"/>
                </a:solidFill>
                <a:latin typeface="Arial"/>
              </a:rPr>
              <a:t>locali</a:t>
            </a:r>
            <a:r>
              <a:rPr sz="1500" b="0" i="0" dirty="0">
                <a:solidFill>
                  <a:srgbClr val="111E38"/>
                </a:solidFill>
                <a:latin typeface="Arial"/>
              </a:rPr>
              <a:t>.</a:t>
            </a:r>
          </a:p>
          <a:p>
            <a:pPr algn="l">
              <a:spcBef>
                <a:spcPts val="0"/>
              </a:spcBef>
              <a:spcAft>
                <a:spcPts val="400"/>
              </a:spcAft>
            </a:pPr>
            <a:r>
              <a:rPr lang="it-IT" sz="1500" dirty="0" smtClean="0">
                <a:solidFill>
                  <a:srgbClr val="111E38"/>
                </a:solidFill>
                <a:latin typeface="Arial"/>
              </a:rPr>
              <a:t>Tutto ciò p</a:t>
            </a:r>
            <a:r>
              <a:rPr sz="1500" b="0" i="0" dirty="0" err="1" smtClean="0">
                <a:solidFill>
                  <a:srgbClr val="111E38"/>
                </a:solidFill>
                <a:latin typeface="Arial"/>
              </a:rPr>
              <a:t>ermetterebbe</a:t>
            </a:r>
            <a:r>
              <a:rPr sz="1500" b="0" i="0" dirty="0" smtClean="0">
                <a:solidFill>
                  <a:srgbClr val="111E38"/>
                </a:solidFill>
                <a:latin typeface="Arial"/>
              </a:rPr>
              <a:t> </a:t>
            </a:r>
            <a:r>
              <a:rPr sz="1500" b="0" i="0" dirty="0" err="1">
                <a:solidFill>
                  <a:srgbClr val="111E38"/>
                </a:solidFill>
                <a:latin typeface="Arial"/>
              </a:rPr>
              <a:t>agli</a:t>
            </a:r>
            <a:r>
              <a:rPr sz="1500" b="0" i="0" dirty="0">
                <a:solidFill>
                  <a:srgbClr val="111E38"/>
                </a:solidFill>
                <a:latin typeface="Arial"/>
              </a:rPr>
              <a:t> </a:t>
            </a:r>
            <a:r>
              <a:rPr sz="1500" b="0" i="0" dirty="0" err="1">
                <a:solidFill>
                  <a:srgbClr val="111E38"/>
                </a:solidFill>
                <a:latin typeface="Arial"/>
              </a:rPr>
              <a:t>ospedali</a:t>
            </a:r>
            <a:r>
              <a:rPr sz="1500" b="0" i="0" dirty="0">
                <a:solidFill>
                  <a:srgbClr val="111E38"/>
                </a:solidFill>
                <a:latin typeface="Arial"/>
              </a:rPr>
              <a:t> </a:t>
            </a:r>
            <a:r>
              <a:rPr sz="1500" b="0" i="0" dirty="0" err="1" smtClean="0">
                <a:solidFill>
                  <a:srgbClr val="111E38"/>
                </a:solidFill>
                <a:latin typeface="Arial"/>
              </a:rPr>
              <a:t>meridionali</a:t>
            </a:r>
            <a:r>
              <a:rPr sz="1500" b="0" i="0" dirty="0" smtClean="0">
                <a:solidFill>
                  <a:srgbClr val="111E38"/>
                </a:solidFill>
                <a:latin typeface="Arial"/>
              </a:rPr>
              <a:t> </a:t>
            </a:r>
            <a:r>
              <a:rPr sz="1500" b="0" i="0" dirty="0">
                <a:solidFill>
                  <a:srgbClr val="111E38"/>
                </a:solidFill>
                <a:latin typeface="Arial"/>
              </a:rPr>
              <a:t>di </a:t>
            </a:r>
            <a:r>
              <a:rPr sz="1500" b="0" i="0" dirty="0" err="1">
                <a:solidFill>
                  <a:srgbClr val="111E38"/>
                </a:solidFill>
                <a:latin typeface="Arial"/>
              </a:rPr>
              <a:t>operare</a:t>
            </a:r>
            <a:r>
              <a:rPr sz="1500" b="0" i="0" dirty="0">
                <a:solidFill>
                  <a:srgbClr val="111E38"/>
                </a:solidFill>
                <a:latin typeface="Arial"/>
              </a:rPr>
              <a:t> </a:t>
            </a:r>
            <a:r>
              <a:rPr sz="1500" b="0" i="0" dirty="0" err="1">
                <a:solidFill>
                  <a:srgbClr val="111E38"/>
                </a:solidFill>
                <a:latin typeface="Arial"/>
              </a:rPr>
              <a:t>senza</a:t>
            </a:r>
            <a:r>
              <a:rPr sz="1500" b="0" i="0" dirty="0">
                <a:solidFill>
                  <a:srgbClr val="111E38"/>
                </a:solidFill>
                <a:latin typeface="Arial"/>
              </a:rPr>
              <a:t> </a:t>
            </a:r>
            <a:r>
              <a:rPr sz="1500" b="0" i="0" dirty="0" err="1">
                <a:solidFill>
                  <a:srgbClr val="111E38"/>
                </a:solidFill>
                <a:latin typeface="Arial"/>
              </a:rPr>
              <a:t>timore</a:t>
            </a:r>
            <a:r>
              <a:rPr sz="1500" b="0" i="0" dirty="0">
                <a:solidFill>
                  <a:srgbClr val="111E38"/>
                </a:solidFill>
                <a:latin typeface="Arial"/>
              </a:rPr>
              <a:t> di </a:t>
            </a:r>
            <a:r>
              <a:rPr sz="1500" b="0" i="0" dirty="0" err="1">
                <a:solidFill>
                  <a:srgbClr val="111E38"/>
                </a:solidFill>
                <a:latin typeface="Arial"/>
              </a:rPr>
              <a:t>sforare</a:t>
            </a:r>
            <a:r>
              <a:rPr sz="1500" b="0" i="0" dirty="0">
                <a:solidFill>
                  <a:srgbClr val="111E38"/>
                </a:solidFill>
                <a:latin typeface="Arial"/>
              </a:rPr>
              <a:t> </a:t>
            </a:r>
            <a:r>
              <a:rPr sz="1500" b="0" i="0" dirty="0" err="1">
                <a:solidFill>
                  <a:srgbClr val="111E38"/>
                </a:solidFill>
                <a:latin typeface="Arial"/>
              </a:rPr>
              <a:t>i</a:t>
            </a:r>
            <a:r>
              <a:rPr sz="1500" b="0" i="0" dirty="0">
                <a:solidFill>
                  <a:srgbClr val="111E38"/>
                </a:solidFill>
                <a:latin typeface="Arial"/>
              </a:rPr>
              <a:t> </a:t>
            </a:r>
            <a:r>
              <a:rPr sz="1500" b="0" i="0" dirty="0" err="1">
                <a:solidFill>
                  <a:srgbClr val="111E38"/>
                </a:solidFill>
                <a:latin typeface="Arial"/>
              </a:rPr>
              <a:t>tetti</a:t>
            </a:r>
            <a:r>
              <a:rPr sz="1500" b="0" i="0" dirty="0">
                <a:solidFill>
                  <a:srgbClr val="111E38"/>
                </a:solidFill>
                <a:latin typeface="Arial"/>
              </a:rPr>
              <a:t>, </a:t>
            </a:r>
            <a:r>
              <a:rPr sz="1500" b="0" i="0" dirty="0" err="1">
                <a:solidFill>
                  <a:srgbClr val="111E38"/>
                </a:solidFill>
                <a:latin typeface="Arial"/>
              </a:rPr>
              <a:t>azzerando</a:t>
            </a:r>
            <a:r>
              <a:rPr sz="1500" b="0" i="0" dirty="0">
                <a:solidFill>
                  <a:srgbClr val="111E38"/>
                </a:solidFill>
                <a:latin typeface="Arial"/>
              </a:rPr>
              <a:t> le </a:t>
            </a:r>
            <a:r>
              <a:rPr sz="1500" b="0" i="0" dirty="0" err="1">
                <a:solidFill>
                  <a:srgbClr val="111E38"/>
                </a:solidFill>
                <a:latin typeface="Arial"/>
              </a:rPr>
              <a:t>liste</a:t>
            </a:r>
            <a:r>
              <a:rPr sz="1500" b="0" i="0" dirty="0">
                <a:solidFill>
                  <a:srgbClr val="111E38"/>
                </a:solidFill>
                <a:latin typeface="Arial"/>
              </a:rPr>
              <a:t> </a:t>
            </a:r>
            <a:r>
              <a:rPr sz="1500" b="0" i="0" dirty="0" err="1">
                <a:solidFill>
                  <a:srgbClr val="111E38"/>
                </a:solidFill>
                <a:latin typeface="Arial"/>
              </a:rPr>
              <a:t>d'attesa</a:t>
            </a:r>
            <a:r>
              <a:rPr sz="1500" b="0" i="0" dirty="0">
                <a:solidFill>
                  <a:srgbClr val="111E38"/>
                </a:solidFill>
                <a:latin typeface="Arial"/>
              </a:rPr>
              <a:t>.</a:t>
            </a:r>
          </a:p>
        </p:txBody>
      </p:sp>
      <p:pic>
        <p:nvPicPr>
          <p:cNvPr id="2050" name="Picture 2" descr="Chiave di Volta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847" y="1571625"/>
            <a:ext cx="5527675"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11E38"/>
        </a:solidFill>
        <a:effectLst/>
      </p:bgPr>
    </p:bg>
    <p:spTree>
      <p:nvGrpSpPr>
        <p:cNvPr id="1" name=""/>
        <p:cNvGrpSpPr/>
        <p:nvPr/>
      </p:nvGrpSpPr>
      <p:grpSpPr>
        <a:xfrm>
          <a:off x="0" y="0"/>
          <a:ext cx="0" cy="0"/>
          <a:chOff x="0" y="0"/>
          <a:chExt cx="0" cy="0"/>
        </a:xfrm>
      </p:grpSpPr>
      <p:sp>
        <p:nvSpPr>
          <p:cNvPr id="2" name="TextBox 1"/>
          <p:cNvSpPr txBox="1"/>
          <p:nvPr/>
        </p:nvSpPr>
        <p:spPr>
          <a:xfrm>
            <a:off x="670713" y="488769"/>
            <a:ext cx="10728655" cy="1097280"/>
          </a:xfrm>
          <a:prstGeom prst="rect">
            <a:avLst/>
          </a:prstGeom>
          <a:noFill/>
        </p:spPr>
        <p:txBody>
          <a:bodyPr wrap="square" lIns="0" tIns="0" rIns="0" bIns="0">
            <a:spAutoFit/>
          </a:bodyPr>
          <a:lstStyle/>
          <a:p>
            <a:pPr algn="l">
              <a:spcBef>
                <a:spcPts val="0"/>
              </a:spcBef>
              <a:spcAft>
                <a:spcPts val="400"/>
              </a:spcAft>
            </a:pPr>
            <a:r>
              <a:rPr sz="2400" b="1" i="0">
                <a:solidFill>
                  <a:srgbClr val="FAFAF8"/>
                </a:solidFill>
                <a:latin typeface="Georgia"/>
              </a:rPr>
              <a:t>Il Manifesto di Erice traccia una roadmap in 10 priorità alla Camera</a:t>
            </a:r>
          </a:p>
        </p:txBody>
      </p:sp>
      <p:sp>
        <p:nvSpPr>
          <p:cNvPr id="3" name="Rectangle 2"/>
          <p:cNvSpPr/>
          <p:nvPr/>
        </p:nvSpPr>
        <p:spPr>
          <a:xfrm>
            <a:off x="731520" y="1188720"/>
            <a:ext cx="10728655" cy="25400"/>
          </a:xfrm>
          <a:prstGeom prst="rect">
            <a:avLst/>
          </a:prstGeom>
          <a:solidFill>
            <a:srgbClr val="0D7A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463040"/>
            <a:ext cx="5120640" cy="4693593"/>
          </a:xfrm>
          <a:prstGeom prst="rect">
            <a:avLst/>
          </a:prstGeom>
          <a:noFill/>
        </p:spPr>
        <p:txBody>
          <a:bodyPr wrap="square" lIns="0" tIns="0" rIns="0" bIns="0">
            <a:spAutoFit/>
          </a:bodyPr>
          <a:lstStyle/>
          <a:p>
            <a:pPr algn="l">
              <a:spcBef>
                <a:spcPts val="0"/>
              </a:spcBef>
              <a:spcAft>
                <a:spcPts val="1000"/>
              </a:spcAft>
            </a:pPr>
            <a:r>
              <a:rPr b="1" i="0" dirty="0" err="1">
                <a:solidFill>
                  <a:srgbClr val="00B050"/>
                </a:solidFill>
                <a:latin typeface="Arial"/>
              </a:rPr>
              <a:t>Sottoscritto</a:t>
            </a:r>
            <a:r>
              <a:rPr b="1" i="0" dirty="0">
                <a:solidFill>
                  <a:srgbClr val="00B050"/>
                </a:solidFill>
                <a:latin typeface="Arial"/>
              </a:rPr>
              <a:t> </a:t>
            </a:r>
            <a:r>
              <a:rPr b="1" i="0" dirty="0" err="1">
                <a:solidFill>
                  <a:srgbClr val="00B050"/>
                </a:solidFill>
                <a:latin typeface="Arial"/>
              </a:rPr>
              <a:t>il</a:t>
            </a:r>
            <a:r>
              <a:rPr b="1" i="0" dirty="0">
                <a:solidFill>
                  <a:srgbClr val="00B050"/>
                </a:solidFill>
                <a:latin typeface="Arial"/>
              </a:rPr>
              <a:t> 4 </a:t>
            </a:r>
            <a:r>
              <a:rPr b="1" i="0" dirty="0" err="1">
                <a:solidFill>
                  <a:srgbClr val="00B050"/>
                </a:solidFill>
                <a:latin typeface="Arial"/>
              </a:rPr>
              <a:t>marzo</a:t>
            </a:r>
            <a:r>
              <a:rPr b="1" i="0" dirty="0">
                <a:solidFill>
                  <a:srgbClr val="00B050"/>
                </a:solidFill>
                <a:latin typeface="Arial"/>
              </a:rPr>
              <a:t> 2026 </a:t>
            </a:r>
            <a:r>
              <a:rPr b="1" i="0" dirty="0" err="1">
                <a:solidFill>
                  <a:srgbClr val="00B050"/>
                </a:solidFill>
                <a:latin typeface="Arial"/>
              </a:rPr>
              <a:t>alla</a:t>
            </a:r>
            <a:r>
              <a:rPr b="1" i="0" dirty="0">
                <a:solidFill>
                  <a:srgbClr val="00B050"/>
                </a:solidFill>
                <a:latin typeface="Arial"/>
              </a:rPr>
              <a:t> Camera da </a:t>
            </a:r>
            <a:r>
              <a:rPr b="1" i="0" dirty="0" err="1">
                <a:solidFill>
                  <a:srgbClr val="00B050"/>
                </a:solidFill>
                <a:latin typeface="Arial"/>
              </a:rPr>
              <a:t>oltre</a:t>
            </a:r>
            <a:r>
              <a:rPr b="1" i="0" dirty="0">
                <a:solidFill>
                  <a:srgbClr val="00B050"/>
                </a:solidFill>
                <a:latin typeface="Arial"/>
              </a:rPr>
              <a:t> 84 </a:t>
            </a:r>
            <a:r>
              <a:rPr b="1" i="0" dirty="0" err="1">
                <a:solidFill>
                  <a:srgbClr val="00B050"/>
                </a:solidFill>
                <a:latin typeface="Arial"/>
              </a:rPr>
              <a:t>esperti</a:t>
            </a:r>
            <a:r>
              <a:rPr b="1" i="0" dirty="0">
                <a:solidFill>
                  <a:srgbClr val="00B050"/>
                </a:solidFill>
                <a:latin typeface="Arial"/>
              </a:rPr>
              <a:t> di </a:t>
            </a:r>
            <a:r>
              <a:rPr b="1" i="0" dirty="0" err="1">
                <a:solidFill>
                  <a:srgbClr val="00B050"/>
                </a:solidFill>
                <a:latin typeface="Arial"/>
              </a:rPr>
              <a:t>società</a:t>
            </a:r>
            <a:r>
              <a:rPr b="1" i="0" dirty="0">
                <a:solidFill>
                  <a:srgbClr val="00B050"/>
                </a:solidFill>
                <a:latin typeface="Arial"/>
              </a:rPr>
              <a:t> </a:t>
            </a:r>
            <a:r>
              <a:rPr b="1" i="0" dirty="0" err="1">
                <a:solidFill>
                  <a:srgbClr val="00B050"/>
                </a:solidFill>
                <a:latin typeface="Arial"/>
              </a:rPr>
              <a:t>scientifiche</a:t>
            </a:r>
            <a:r>
              <a:rPr b="1" i="0" dirty="0">
                <a:solidFill>
                  <a:srgbClr val="00B050"/>
                </a:solidFill>
                <a:latin typeface="Arial"/>
              </a:rPr>
              <a:t> e </a:t>
            </a:r>
            <a:r>
              <a:rPr b="1" i="0" dirty="0" err="1">
                <a:solidFill>
                  <a:srgbClr val="00B050"/>
                </a:solidFill>
                <a:latin typeface="Arial"/>
              </a:rPr>
              <a:t>associazioni</a:t>
            </a:r>
            <a:r>
              <a:rPr b="1" i="0" dirty="0">
                <a:solidFill>
                  <a:srgbClr val="00B050"/>
                </a:solidFill>
                <a:latin typeface="Arial"/>
              </a:rPr>
              <a:t> </a:t>
            </a:r>
            <a:r>
              <a:rPr b="1" i="0" dirty="0" err="1">
                <a:solidFill>
                  <a:srgbClr val="00B050"/>
                </a:solidFill>
                <a:latin typeface="Arial"/>
              </a:rPr>
              <a:t>pazienti</a:t>
            </a:r>
            <a:r>
              <a:rPr b="1" i="0" dirty="0">
                <a:solidFill>
                  <a:srgbClr val="00B050"/>
                </a:solidFill>
                <a:latin typeface="Arial"/>
              </a:rPr>
              <a:t> (</a:t>
            </a:r>
            <a:r>
              <a:rPr b="1" i="0" dirty="0" err="1">
                <a:solidFill>
                  <a:srgbClr val="00B050"/>
                </a:solidFill>
                <a:latin typeface="Arial"/>
              </a:rPr>
              <a:t>promosso</a:t>
            </a:r>
            <a:r>
              <a:rPr b="1" i="0" dirty="0">
                <a:solidFill>
                  <a:srgbClr val="00B050"/>
                </a:solidFill>
                <a:latin typeface="Arial"/>
              </a:rPr>
              <a:t> da SIO e SICOB):</a:t>
            </a:r>
          </a:p>
          <a:p>
            <a:pPr algn="l">
              <a:spcBef>
                <a:spcPts val="0"/>
              </a:spcBef>
              <a:spcAft>
                <a:spcPts val="800"/>
              </a:spcAft>
            </a:pPr>
            <a:r>
              <a:rPr b="0" i="0" dirty="0">
                <a:solidFill>
                  <a:srgbClr val="FAFAF8"/>
                </a:solidFill>
                <a:latin typeface="Arial"/>
              </a:rPr>
              <a:t>1. </a:t>
            </a:r>
            <a:r>
              <a:rPr b="0" i="0" dirty="0" err="1">
                <a:solidFill>
                  <a:srgbClr val="FAFAF8"/>
                </a:solidFill>
                <a:latin typeface="Arial"/>
              </a:rPr>
              <a:t>Riconoscimento</a:t>
            </a:r>
            <a:r>
              <a:rPr b="0" i="0" dirty="0">
                <a:solidFill>
                  <a:srgbClr val="FAFAF8"/>
                </a:solidFill>
                <a:latin typeface="Arial"/>
              </a:rPr>
              <a:t> come </a:t>
            </a:r>
            <a:r>
              <a:rPr b="0" i="0" dirty="0" err="1">
                <a:solidFill>
                  <a:srgbClr val="FAFAF8"/>
                </a:solidFill>
                <a:latin typeface="Arial"/>
              </a:rPr>
              <a:t>Malattia</a:t>
            </a:r>
            <a:r>
              <a:rPr b="0" i="0" dirty="0">
                <a:solidFill>
                  <a:srgbClr val="FAFAF8"/>
                </a:solidFill>
                <a:latin typeface="Arial"/>
              </a:rPr>
              <a:t> </a:t>
            </a:r>
            <a:r>
              <a:rPr b="0" i="0" dirty="0" err="1">
                <a:solidFill>
                  <a:srgbClr val="FAFAF8"/>
                </a:solidFill>
                <a:latin typeface="Arial"/>
              </a:rPr>
              <a:t>Cronica</a:t>
            </a:r>
            <a:r>
              <a:rPr b="0" i="0" dirty="0">
                <a:solidFill>
                  <a:srgbClr val="FAFAF8"/>
                </a:solidFill>
                <a:latin typeface="Arial"/>
              </a:rPr>
              <a:t> (</a:t>
            </a:r>
            <a:r>
              <a:rPr b="0" i="0" dirty="0" err="1">
                <a:solidFill>
                  <a:srgbClr val="FAFAF8"/>
                </a:solidFill>
                <a:latin typeface="Arial"/>
              </a:rPr>
              <a:t>eliminando</a:t>
            </a:r>
            <a:r>
              <a:rPr b="0" i="0" dirty="0">
                <a:solidFill>
                  <a:srgbClr val="FAFAF8"/>
                </a:solidFill>
                <a:latin typeface="Arial"/>
              </a:rPr>
              <a:t> lo stigma e la </a:t>
            </a:r>
            <a:r>
              <a:rPr b="0" i="0" dirty="0" err="1">
                <a:solidFill>
                  <a:srgbClr val="FAFAF8"/>
                </a:solidFill>
                <a:latin typeface="Arial"/>
              </a:rPr>
              <a:t>colpa</a:t>
            </a:r>
            <a:r>
              <a:rPr b="0" i="0" dirty="0">
                <a:solidFill>
                  <a:srgbClr val="FAFAF8"/>
                </a:solidFill>
                <a:latin typeface="Arial"/>
              </a:rPr>
              <a:t> </a:t>
            </a:r>
            <a:r>
              <a:rPr b="0" i="0" dirty="0" err="1">
                <a:solidFill>
                  <a:srgbClr val="FAFAF8"/>
                </a:solidFill>
                <a:latin typeface="Arial"/>
              </a:rPr>
              <a:t>individuale</a:t>
            </a:r>
            <a:r>
              <a:rPr b="0" i="0" dirty="0">
                <a:solidFill>
                  <a:srgbClr val="FAFAF8"/>
                </a:solidFill>
                <a:latin typeface="Arial"/>
              </a:rPr>
              <a:t>)</a:t>
            </a:r>
          </a:p>
          <a:p>
            <a:pPr algn="l">
              <a:spcBef>
                <a:spcPts val="0"/>
              </a:spcBef>
              <a:spcAft>
                <a:spcPts val="800"/>
              </a:spcAft>
            </a:pPr>
            <a:r>
              <a:rPr b="0" i="0" dirty="0">
                <a:solidFill>
                  <a:srgbClr val="FAFAF8"/>
                </a:solidFill>
                <a:latin typeface="Arial"/>
              </a:rPr>
              <a:t>2. </a:t>
            </a:r>
            <a:r>
              <a:rPr b="0" i="0" dirty="0" err="1">
                <a:solidFill>
                  <a:srgbClr val="FAFAF8"/>
                </a:solidFill>
                <a:latin typeface="Arial"/>
              </a:rPr>
              <a:t>Inclusione</a:t>
            </a:r>
            <a:r>
              <a:rPr b="0" i="0" dirty="0">
                <a:solidFill>
                  <a:srgbClr val="FAFAF8"/>
                </a:solidFill>
                <a:latin typeface="Arial"/>
              </a:rPr>
              <a:t> </a:t>
            </a:r>
            <a:r>
              <a:rPr b="0" i="0" dirty="0" err="1">
                <a:solidFill>
                  <a:srgbClr val="FAFAF8"/>
                </a:solidFill>
                <a:latin typeface="Arial"/>
              </a:rPr>
              <a:t>nei</a:t>
            </a:r>
            <a:r>
              <a:rPr b="0" i="0" dirty="0">
                <a:solidFill>
                  <a:srgbClr val="FAFAF8"/>
                </a:solidFill>
                <a:latin typeface="Arial"/>
              </a:rPr>
              <a:t> LEA (</a:t>
            </a:r>
            <a:r>
              <a:rPr b="0" i="0" dirty="0" err="1">
                <a:solidFill>
                  <a:srgbClr val="FAFAF8"/>
                </a:solidFill>
                <a:latin typeface="Arial"/>
              </a:rPr>
              <a:t>rendere</a:t>
            </a:r>
            <a:r>
              <a:rPr b="0" i="0" dirty="0">
                <a:solidFill>
                  <a:srgbClr val="FAFAF8"/>
                </a:solidFill>
                <a:latin typeface="Arial"/>
              </a:rPr>
              <a:t> la </a:t>
            </a:r>
            <a:r>
              <a:rPr b="0" i="0" dirty="0" err="1">
                <a:solidFill>
                  <a:srgbClr val="FAFAF8"/>
                </a:solidFill>
                <a:latin typeface="Arial"/>
              </a:rPr>
              <a:t>presa</a:t>
            </a:r>
            <a:r>
              <a:rPr b="0" i="0" dirty="0">
                <a:solidFill>
                  <a:srgbClr val="FAFAF8"/>
                </a:solidFill>
                <a:latin typeface="Arial"/>
              </a:rPr>
              <a:t> in </a:t>
            </a:r>
            <a:r>
              <a:rPr b="0" i="0" dirty="0" err="1">
                <a:solidFill>
                  <a:srgbClr val="FAFAF8"/>
                </a:solidFill>
                <a:latin typeface="Arial"/>
              </a:rPr>
              <a:t>carico</a:t>
            </a:r>
            <a:r>
              <a:rPr b="0" i="0" dirty="0">
                <a:solidFill>
                  <a:srgbClr val="FAFAF8"/>
                </a:solidFill>
                <a:latin typeface="Arial"/>
              </a:rPr>
              <a:t> e le cure </a:t>
            </a:r>
            <a:r>
              <a:rPr b="0" i="0" dirty="0" err="1">
                <a:solidFill>
                  <a:srgbClr val="FAFAF8"/>
                </a:solidFill>
                <a:latin typeface="Arial"/>
              </a:rPr>
              <a:t>rimborsate</a:t>
            </a:r>
            <a:r>
              <a:rPr b="0" i="0" dirty="0">
                <a:solidFill>
                  <a:srgbClr val="FAFAF8"/>
                </a:solidFill>
                <a:latin typeface="Arial"/>
              </a:rPr>
              <a:t> </a:t>
            </a:r>
            <a:r>
              <a:rPr b="0" i="0" dirty="0" err="1">
                <a:solidFill>
                  <a:srgbClr val="FAFAF8"/>
                </a:solidFill>
                <a:latin typeface="Arial"/>
              </a:rPr>
              <a:t>ed</a:t>
            </a:r>
            <a:r>
              <a:rPr b="0" i="0" dirty="0">
                <a:solidFill>
                  <a:srgbClr val="FAFAF8"/>
                </a:solidFill>
                <a:latin typeface="Arial"/>
              </a:rPr>
              <a:t> </a:t>
            </a:r>
            <a:r>
              <a:rPr b="0" i="0" dirty="0" err="1">
                <a:solidFill>
                  <a:srgbClr val="FAFAF8"/>
                </a:solidFill>
                <a:latin typeface="Arial"/>
              </a:rPr>
              <a:t>uniformi</a:t>
            </a:r>
            <a:r>
              <a:rPr b="0" i="0" dirty="0">
                <a:solidFill>
                  <a:srgbClr val="FAFAF8"/>
                </a:solidFill>
                <a:latin typeface="Arial"/>
              </a:rPr>
              <a:t>)</a:t>
            </a:r>
          </a:p>
          <a:p>
            <a:pPr algn="l">
              <a:spcBef>
                <a:spcPts val="0"/>
              </a:spcBef>
              <a:spcAft>
                <a:spcPts val="800"/>
              </a:spcAft>
            </a:pPr>
            <a:r>
              <a:rPr b="0" i="0" dirty="0">
                <a:solidFill>
                  <a:srgbClr val="FAFAF8"/>
                </a:solidFill>
                <a:latin typeface="Arial"/>
              </a:rPr>
              <a:t>3. </a:t>
            </a:r>
            <a:r>
              <a:rPr b="0" i="0" dirty="0" err="1">
                <a:solidFill>
                  <a:srgbClr val="FAFAF8"/>
                </a:solidFill>
                <a:latin typeface="Arial"/>
              </a:rPr>
              <a:t>Percorsi</a:t>
            </a:r>
            <a:r>
              <a:rPr b="0" i="0" dirty="0">
                <a:solidFill>
                  <a:srgbClr val="FAFAF8"/>
                </a:solidFill>
                <a:latin typeface="Arial"/>
              </a:rPr>
              <a:t> </a:t>
            </a:r>
            <a:r>
              <a:rPr b="0" i="0" dirty="0" err="1">
                <a:solidFill>
                  <a:srgbClr val="FAFAF8"/>
                </a:solidFill>
                <a:latin typeface="Arial"/>
              </a:rPr>
              <a:t>Multidisciplinari</a:t>
            </a:r>
            <a:r>
              <a:rPr b="0" i="0" dirty="0">
                <a:solidFill>
                  <a:srgbClr val="FAFAF8"/>
                </a:solidFill>
                <a:latin typeface="Arial"/>
              </a:rPr>
              <a:t> (PDTA </a:t>
            </a:r>
            <a:r>
              <a:rPr b="0" i="0" dirty="0" err="1">
                <a:solidFill>
                  <a:srgbClr val="FAFAF8"/>
                </a:solidFill>
                <a:latin typeface="Arial"/>
              </a:rPr>
              <a:t>integrati</a:t>
            </a:r>
            <a:r>
              <a:rPr b="0" i="0" dirty="0">
                <a:solidFill>
                  <a:srgbClr val="FAFAF8"/>
                </a:solidFill>
                <a:latin typeface="Arial"/>
              </a:rPr>
              <a:t> con </a:t>
            </a:r>
            <a:r>
              <a:rPr b="0" i="0" dirty="0" err="1">
                <a:solidFill>
                  <a:srgbClr val="FAFAF8"/>
                </a:solidFill>
                <a:latin typeface="Arial"/>
              </a:rPr>
              <a:t>farmaci</a:t>
            </a:r>
            <a:r>
              <a:rPr b="0" i="0" dirty="0">
                <a:solidFill>
                  <a:srgbClr val="FAFAF8"/>
                </a:solidFill>
                <a:latin typeface="Arial"/>
              </a:rPr>
              <a:t> e </a:t>
            </a:r>
            <a:r>
              <a:rPr b="0" i="0" dirty="0" err="1">
                <a:solidFill>
                  <a:srgbClr val="FAFAF8"/>
                </a:solidFill>
                <a:latin typeface="Arial"/>
              </a:rPr>
              <a:t>chirurgia</a:t>
            </a:r>
            <a:r>
              <a:rPr b="0" i="0" dirty="0">
                <a:solidFill>
                  <a:srgbClr val="FAFAF8"/>
                </a:solidFill>
                <a:latin typeface="Arial"/>
              </a:rPr>
              <a:t> </a:t>
            </a:r>
            <a:r>
              <a:rPr b="0" i="0" dirty="0" err="1">
                <a:solidFill>
                  <a:srgbClr val="FAFAF8"/>
                </a:solidFill>
                <a:latin typeface="Arial"/>
              </a:rPr>
              <a:t>bariatrica</a:t>
            </a:r>
            <a:r>
              <a:rPr b="0" i="0" dirty="0">
                <a:solidFill>
                  <a:srgbClr val="FAFAF8"/>
                </a:solidFill>
                <a:latin typeface="Arial"/>
              </a:rPr>
              <a:t>)</a:t>
            </a:r>
          </a:p>
          <a:p>
            <a:pPr algn="l">
              <a:spcBef>
                <a:spcPts val="0"/>
              </a:spcBef>
              <a:spcAft>
                <a:spcPts val="800"/>
              </a:spcAft>
            </a:pPr>
            <a:r>
              <a:rPr b="0" i="0" dirty="0">
                <a:solidFill>
                  <a:srgbClr val="FAFAF8"/>
                </a:solidFill>
                <a:latin typeface="Arial"/>
              </a:rPr>
              <a:t>4. </a:t>
            </a:r>
            <a:r>
              <a:rPr b="0" i="0" dirty="0" err="1">
                <a:solidFill>
                  <a:srgbClr val="FAFAF8"/>
                </a:solidFill>
                <a:latin typeface="Arial"/>
              </a:rPr>
              <a:t>Equità</a:t>
            </a:r>
            <a:r>
              <a:rPr b="0" i="0" dirty="0">
                <a:solidFill>
                  <a:srgbClr val="FAFAF8"/>
                </a:solidFill>
                <a:latin typeface="Arial"/>
              </a:rPr>
              <a:t> </a:t>
            </a:r>
            <a:r>
              <a:rPr b="0" i="0" dirty="0" err="1">
                <a:solidFill>
                  <a:srgbClr val="FAFAF8"/>
                </a:solidFill>
                <a:latin typeface="Arial"/>
              </a:rPr>
              <a:t>Farmacologica</a:t>
            </a:r>
            <a:r>
              <a:rPr b="0" i="0" dirty="0">
                <a:solidFill>
                  <a:srgbClr val="FAFAF8"/>
                </a:solidFill>
                <a:latin typeface="Arial"/>
              </a:rPr>
              <a:t> (</a:t>
            </a:r>
            <a:r>
              <a:rPr b="0" i="0" dirty="0" err="1">
                <a:solidFill>
                  <a:srgbClr val="FAFAF8"/>
                </a:solidFill>
                <a:latin typeface="Arial"/>
              </a:rPr>
              <a:t>rimborsabilità</a:t>
            </a:r>
            <a:r>
              <a:rPr b="0" i="0" dirty="0">
                <a:solidFill>
                  <a:srgbClr val="FAFAF8"/>
                </a:solidFill>
                <a:latin typeface="Arial"/>
              </a:rPr>
              <a:t> </a:t>
            </a:r>
            <a:r>
              <a:rPr b="0" i="0" dirty="0" err="1">
                <a:solidFill>
                  <a:srgbClr val="FAFAF8"/>
                </a:solidFill>
                <a:latin typeface="Arial"/>
              </a:rPr>
              <a:t>dei</a:t>
            </a:r>
            <a:r>
              <a:rPr b="0" i="0" dirty="0">
                <a:solidFill>
                  <a:srgbClr val="FAFAF8"/>
                </a:solidFill>
                <a:latin typeface="Arial"/>
              </a:rPr>
              <a:t> </a:t>
            </a:r>
            <a:r>
              <a:rPr b="0" i="0" dirty="0" err="1">
                <a:solidFill>
                  <a:srgbClr val="FAFAF8"/>
                </a:solidFill>
                <a:latin typeface="Arial"/>
              </a:rPr>
              <a:t>nuovi</a:t>
            </a:r>
            <a:r>
              <a:rPr b="0" i="0" dirty="0">
                <a:solidFill>
                  <a:srgbClr val="FAFAF8"/>
                </a:solidFill>
                <a:latin typeface="Arial"/>
              </a:rPr>
              <a:t> </a:t>
            </a:r>
            <a:r>
              <a:rPr b="0" i="0" dirty="0" err="1">
                <a:solidFill>
                  <a:srgbClr val="FAFAF8"/>
                </a:solidFill>
                <a:latin typeface="Arial"/>
              </a:rPr>
              <a:t>analoghi</a:t>
            </a:r>
            <a:r>
              <a:rPr b="0" i="0" dirty="0">
                <a:solidFill>
                  <a:srgbClr val="FAFAF8"/>
                </a:solidFill>
                <a:latin typeface="Arial"/>
              </a:rPr>
              <a:t> del GLP-1 per </a:t>
            </a:r>
            <a:r>
              <a:rPr b="0" i="0" dirty="0" err="1">
                <a:solidFill>
                  <a:srgbClr val="FAFAF8"/>
                </a:solidFill>
                <a:latin typeface="Arial"/>
              </a:rPr>
              <a:t>superare</a:t>
            </a:r>
            <a:r>
              <a:rPr b="0" i="0" dirty="0">
                <a:solidFill>
                  <a:srgbClr val="FAFAF8"/>
                </a:solidFill>
                <a:latin typeface="Arial"/>
              </a:rPr>
              <a:t> </a:t>
            </a:r>
            <a:r>
              <a:rPr b="0" i="0" dirty="0" err="1">
                <a:solidFill>
                  <a:srgbClr val="FAFAF8"/>
                </a:solidFill>
                <a:latin typeface="Arial"/>
              </a:rPr>
              <a:t>barriere</a:t>
            </a:r>
            <a:r>
              <a:rPr b="0" i="0" dirty="0">
                <a:solidFill>
                  <a:srgbClr val="FAFAF8"/>
                </a:solidFill>
                <a:latin typeface="Arial"/>
              </a:rPr>
              <a:t> di </a:t>
            </a:r>
            <a:r>
              <a:rPr b="0" i="0" dirty="0" err="1">
                <a:solidFill>
                  <a:srgbClr val="FAFAF8"/>
                </a:solidFill>
                <a:latin typeface="Arial"/>
              </a:rPr>
              <a:t>reddito</a:t>
            </a:r>
            <a:r>
              <a:rPr b="0" i="0" dirty="0">
                <a:solidFill>
                  <a:srgbClr val="FAFAF8"/>
                </a:solidFill>
                <a:latin typeface="Arial"/>
              </a:rPr>
              <a:t>)</a:t>
            </a:r>
          </a:p>
          <a:p>
            <a:pPr algn="l">
              <a:spcBef>
                <a:spcPts val="0"/>
              </a:spcBef>
              <a:spcAft>
                <a:spcPts val="800"/>
              </a:spcAft>
            </a:pPr>
            <a:r>
              <a:rPr b="0" i="0" dirty="0">
                <a:solidFill>
                  <a:srgbClr val="FAFAF8"/>
                </a:solidFill>
                <a:latin typeface="Arial"/>
              </a:rPr>
              <a:t>5. </a:t>
            </a:r>
            <a:r>
              <a:rPr b="0" i="0" dirty="0" err="1">
                <a:solidFill>
                  <a:srgbClr val="FAFAF8"/>
                </a:solidFill>
                <a:latin typeface="Arial"/>
              </a:rPr>
              <a:t>Prevenzione</a:t>
            </a:r>
            <a:r>
              <a:rPr b="0" i="0" dirty="0">
                <a:solidFill>
                  <a:srgbClr val="FAFAF8"/>
                </a:solidFill>
                <a:latin typeface="Arial"/>
              </a:rPr>
              <a:t> </a:t>
            </a:r>
            <a:r>
              <a:rPr b="0" i="0" dirty="0" err="1">
                <a:solidFill>
                  <a:srgbClr val="FAFAF8"/>
                </a:solidFill>
                <a:latin typeface="Arial"/>
              </a:rPr>
              <a:t>Sinergica</a:t>
            </a:r>
            <a:r>
              <a:rPr b="0" i="0" dirty="0">
                <a:solidFill>
                  <a:srgbClr val="FAFAF8"/>
                </a:solidFill>
                <a:latin typeface="Arial"/>
              </a:rPr>
              <a:t> (</a:t>
            </a:r>
            <a:r>
              <a:rPr b="0" i="0" dirty="0" err="1">
                <a:solidFill>
                  <a:srgbClr val="FAFAF8"/>
                </a:solidFill>
                <a:latin typeface="Arial"/>
              </a:rPr>
              <a:t>programmi</a:t>
            </a:r>
            <a:r>
              <a:rPr b="0" i="0" dirty="0">
                <a:solidFill>
                  <a:srgbClr val="FAFAF8"/>
                </a:solidFill>
                <a:latin typeface="Arial"/>
              </a:rPr>
              <a:t> </a:t>
            </a:r>
            <a:r>
              <a:rPr b="0" i="0" dirty="0" err="1">
                <a:solidFill>
                  <a:srgbClr val="FAFAF8"/>
                </a:solidFill>
                <a:latin typeface="Arial"/>
              </a:rPr>
              <a:t>costanti</a:t>
            </a:r>
            <a:r>
              <a:rPr b="0" i="0" dirty="0">
                <a:solidFill>
                  <a:srgbClr val="FAFAF8"/>
                </a:solidFill>
                <a:latin typeface="Arial"/>
              </a:rPr>
              <a:t> </a:t>
            </a:r>
            <a:r>
              <a:rPr b="0" i="0" dirty="0" err="1">
                <a:solidFill>
                  <a:srgbClr val="FAFAF8"/>
                </a:solidFill>
                <a:latin typeface="Arial"/>
              </a:rPr>
              <a:t>lungo</a:t>
            </a:r>
            <a:r>
              <a:rPr b="0" i="0" dirty="0">
                <a:solidFill>
                  <a:srgbClr val="FAFAF8"/>
                </a:solidFill>
                <a:latin typeface="Arial"/>
              </a:rPr>
              <a:t> </a:t>
            </a:r>
            <a:r>
              <a:rPr b="0" i="0" dirty="0" err="1">
                <a:solidFill>
                  <a:srgbClr val="FAFAF8"/>
                </a:solidFill>
                <a:latin typeface="Arial"/>
              </a:rPr>
              <a:t>l'intero</a:t>
            </a:r>
            <a:r>
              <a:rPr b="0" i="0" dirty="0">
                <a:solidFill>
                  <a:srgbClr val="FAFAF8"/>
                </a:solidFill>
                <a:latin typeface="Arial"/>
              </a:rPr>
              <a:t> </a:t>
            </a:r>
            <a:r>
              <a:rPr b="0" i="0" dirty="0" err="1">
                <a:solidFill>
                  <a:srgbClr val="FAFAF8"/>
                </a:solidFill>
                <a:latin typeface="Arial"/>
              </a:rPr>
              <a:t>arco</a:t>
            </a:r>
            <a:r>
              <a:rPr b="0" i="0" dirty="0">
                <a:solidFill>
                  <a:srgbClr val="FAFAF8"/>
                </a:solidFill>
                <a:latin typeface="Arial"/>
              </a:rPr>
              <a:t> </a:t>
            </a:r>
            <a:r>
              <a:rPr b="0" i="0" dirty="0" err="1">
                <a:solidFill>
                  <a:srgbClr val="FAFAF8"/>
                </a:solidFill>
                <a:latin typeface="Arial"/>
              </a:rPr>
              <a:t>della</a:t>
            </a:r>
            <a:r>
              <a:rPr b="0" i="0" dirty="0">
                <a:solidFill>
                  <a:srgbClr val="FAFAF8"/>
                </a:solidFill>
                <a:latin typeface="Arial"/>
              </a:rPr>
              <a:t> vita)</a:t>
            </a:r>
          </a:p>
        </p:txBody>
      </p:sp>
      <p:sp>
        <p:nvSpPr>
          <p:cNvPr id="5" name="TextBox 4"/>
          <p:cNvSpPr txBox="1"/>
          <p:nvPr/>
        </p:nvSpPr>
        <p:spPr>
          <a:xfrm>
            <a:off x="6332220" y="2312126"/>
            <a:ext cx="5212080" cy="3585597"/>
          </a:xfrm>
          <a:prstGeom prst="rect">
            <a:avLst/>
          </a:prstGeom>
          <a:noFill/>
        </p:spPr>
        <p:txBody>
          <a:bodyPr wrap="square" lIns="0" tIns="0" rIns="0" bIns="0">
            <a:spAutoFit/>
          </a:bodyPr>
          <a:lstStyle/>
          <a:p>
            <a:pPr algn="l">
              <a:spcBef>
                <a:spcPts val="0"/>
              </a:spcBef>
              <a:spcAft>
                <a:spcPts val="1000"/>
              </a:spcAft>
            </a:pPr>
            <a:endParaRPr dirty="0"/>
          </a:p>
          <a:p>
            <a:pPr algn="l">
              <a:spcBef>
                <a:spcPts val="0"/>
              </a:spcBef>
              <a:spcAft>
                <a:spcPts val="800"/>
              </a:spcAft>
            </a:pPr>
            <a:r>
              <a:rPr b="0" i="0" dirty="0">
                <a:solidFill>
                  <a:srgbClr val="FAFAF8"/>
                </a:solidFill>
                <a:latin typeface="Arial"/>
              </a:rPr>
              <a:t>6. </a:t>
            </a:r>
            <a:r>
              <a:rPr b="0" i="0" dirty="0" err="1">
                <a:solidFill>
                  <a:srgbClr val="FAFAF8"/>
                </a:solidFill>
                <a:latin typeface="Arial"/>
              </a:rPr>
              <a:t>Interventi</a:t>
            </a:r>
            <a:r>
              <a:rPr b="0" i="0" dirty="0">
                <a:solidFill>
                  <a:srgbClr val="FAFAF8"/>
                </a:solidFill>
                <a:latin typeface="Arial"/>
              </a:rPr>
              <a:t> </a:t>
            </a:r>
            <a:r>
              <a:rPr b="0" i="0" dirty="0" err="1">
                <a:solidFill>
                  <a:srgbClr val="FAFAF8"/>
                </a:solidFill>
                <a:latin typeface="Arial"/>
              </a:rPr>
              <a:t>nelle</a:t>
            </a:r>
            <a:r>
              <a:rPr b="0" i="0" dirty="0">
                <a:solidFill>
                  <a:srgbClr val="FAFAF8"/>
                </a:solidFill>
                <a:latin typeface="Arial"/>
              </a:rPr>
              <a:t> </a:t>
            </a:r>
            <a:r>
              <a:rPr b="0" i="0" dirty="0" err="1">
                <a:solidFill>
                  <a:srgbClr val="FAFAF8"/>
                </a:solidFill>
                <a:latin typeface="Arial"/>
              </a:rPr>
              <a:t>Scuole</a:t>
            </a:r>
            <a:r>
              <a:rPr b="0" i="0" dirty="0">
                <a:solidFill>
                  <a:srgbClr val="FAFAF8"/>
                </a:solidFill>
                <a:latin typeface="Arial"/>
              </a:rPr>
              <a:t> (</a:t>
            </a:r>
            <a:r>
              <a:rPr b="0" i="0" dirty="0" err="1">
                <a:solidFill>
                  <a:srgbClr val="FAFAF8"/>
                </a:solidFill>
                <a:latin typeface="Arial"/>
              </a:rPr>
              <a:t>educazione</a:t>
            </a:r>
            <a:r>
              <a:rPr b="0" i="0" dirty="0">
                <a:solidFill>
                  <a:srgbClr val="FAFAF8"/>
                </a:solidFill>
                <a:latin typeface="Arial"/>
              </a:rPr>
              <a:t> </a:t>
            </a:r>
            <a:r>
              <a:rPr b="0" i="0" dirty="0" err="1">
                <a:solidFill>
                  <a:srgbClr val="FAFAF8"/>
                </a:solidFill>
                <a:latin typeface="Arial"/>
              </a:rPr>
              <a:t>alimentare</a:t>
            </a:r>
            <a:r>
              <a:rPr b="0" i="0" dirty="0">
                <a:solidFill>
                  <a:srgbClr val="FAFAF8"/>
                </a:solidFill>
                <a:latin typeface="Arial"/>
              </a:rPr>
              <a:t> </a:t>
            </a:r>
            <a:r>
              <a:rPr b="0" i="0" dirty="0" err="1">
                <a:solidFill>
                  <a:srgbClr val="FAFAF8"/>
                </a:solidFill>
                <a:latin typeface="Arial"/>
              </a:rPr>
              <a:t>ed</a:t>
            </a:r>
            <a:r>
              <a:rPr b="0" i="0" dirty="0">
                <a:solidFill>
                  <a:srgbClr val="FAFAF8"/>
                </a:solidFill>
                <a:latin typeface="Arial"/>
              </a:rPr>
              <a:t> </a:t>
            </a:r>
            <a:r>
              <a:rPr b="0" i="0" dirty="0" err="1">
                <a:solidFill>
                  <a:srgbClr val="FAFAF8"/>
                </a:solidFill>
                <a:latin typeface="Arial"/>
              </a:rPr>
              <a:t>attività</a:t>
            </a:r>
            <a:r>
              <a:rPr b="0" i="0" dirty="0">
                <a:solidFill>
                  <a:srgbClr val="FAFAF8"/>
                </a:solidFill>
                <a:latin typeface="Arial"/>
              </a:rPr>
              <a:t> </a:t>
            </a:r>
            <a:r>
              <a:rPr b="0" i="0" dirty="0" err="1">
                <a:solidFill>
                  <a:srgbClr val="FAFAF8"/>
                </a:solidFill>
                <a:latin typeface="Arial"/>
              </a:rPr>
              <a:t>fisica</a:t>
            </a:r>
            <a:r>
              <a:rPr b="0" i="0" dirty="0">
                <a:solidFill>
                  <a:srgbClr val="FAFAF8"/>
                </a:solidFill>
                <a:latin typeface="Arial"/>
              </a:rPr>
              <a:t> infantile)</a:t>
            </a:r>
          </a:p>
          <a:p>
            <a:pPr algn="l">
              <a:spcBef>
                <a:spcPts val="0"/>
              </a:spcBef>
              <a:spcAft>
                <a:spcPts val="800"/>
              </a:spcAft>
            </a:pPr>
            <a:r>
              <a:rPr b="0" i="0" dirty="0">
                <a:solidFill>
                  <a:srgbClr val="FAFAF8"/>
                </a:solidFill>
                <a:latin typeface="Arial"/>
              </a:rPr>
              <a:t>7. </a:t>
            </a:r>
            <a:r>
              <a:rPr b="0" i="0" dirty="0" err="1">
                <a:solidFill>
                  <a:srgbClr val="FAFAF8"/>
                </a:solidFill>
                <a:latin typeface="Arial"/>
              </a:rPr>
              <a:t>Ambienti</a:t>
            </a:r>
            <a:r>
              <a:rPr b="0" i="0" dirty="0">
                <a:solidFill>
                  <a:srgbClr val="FAFAF8"/>
                </a:solidFill>
                <a:latin typeface="Arial"/>
              </a:rPr>
              <a:t> </a:t>
            </a:r>
            <a:r>
              <a:rPr b="0" i="0" dirty="0" err="1">
                <a:solidFill>
                  <a:srgbClr val="FAFAF8"/>
                </a:solidFill>
                <a:latin typeface="Arial"/>
              </a:rPr>
              <a:t>Urbani</a:t>
            </a:r>
            <a:r>
              <a:rPr b="0" i="0" dirty="0">
                <a:solidFill>
                  <a:srgbClr val="FAFAF8"/>
                </a:solidFill>
                <a:latin typeface="Arial"/>
              </a:rPr>
              <a:t> </a:t>
            </a:r>
            <a:r>
              <a:rPr b="0" i="0" dirty="0" err="1">
                <a:solidFill>
                  <a:srgbClr val="FAFAF8"/>
                </a:solidFill>
                <a:latin typeface="Arial"/>
              </a:rPr>
              <a:t>Attivi</a:t>
            </a:r>
            <a:r>
              <a:rPr b="0" i="0" dirty="0">
                <a:solidFill>
                  <a:srgbClr val="FAFAF8"/>
                </a:solidFill>
                <a:latin typeface="Arial"/>
              </a:rPr>
              <a:t> (</a:t>
            </a:r>
            <a:r>
              <a:rPr b="0" i="0" dirty="0" err="1">
                <a:solidFill>
                  <a:srgbClr val="FAFAF8"/>
                </a:solidFill>
                <a:latin typeface="Arial"/>
              </a:rPr>
              <a:t>ridisegnare</a:t>
            </a:r>
            <a:r>
              <a:rPr b="0" i="0" dirty="0">
                <a:solidFill>
                  <a:srgbClr val="FAFAF8"/>
                </a:solidFill>
                <a:latin typeface="Arial"/>
              </a:rPr>
              <a:t> le </a:t>
            </a:r>
            <a:r>
              <a:rPr b="0" i="0" dirty="0" err="1">
                <a:solidFill>
                  <a:srgbClr val="FAFAF8"/>
                </a:solidFill>
                <a:latin typeface="Arial"/>
              </a:rPr>
              <a:t>città</a:t>
            </a:r>
            <a:r>
              <a:rPr b="0" i="0" dirty="0">
                <a:solidFill>
                  <a:srgbClr val="FAFAF8"/>
                </a:solidFill>
                <a:latin typeface="Arial"/>
              </a:rPr>
              <a:t> per </a:t>
            </a:r>
            <a:r>
              <a:rPr b="0" i="0" dirty="0" err="1">
                <a:solidFill>
                  <a:srgbClr val="FAFAF8"/>
                </a:solidFill>
                <a:latin typeface="Arial"/>
              </a:rPr>
              <a:t>promuovere</a:t>
            </a:r>
            <a:r>
              <a:rPr b="0" i="0" dirty="0">
                <a:solidFill>
                  <a:srgbClr val="FAFAF8"/>
                </a:solidFill>
                <a:latin typeface="Arial"/>
              </a:rPr>
              <a:t> la </a:t>
            </a:r>
            <a:r>
              <a:rPr b="0" i="0" dirty="0" err="1">
                <a:solidFill>
                  <a:srgbClr val="FAFAF8"/>
                </a:solidFill>
                <a:latin typeface="Arial"/>
              </a:rPr>
              <a:t>mobilità</a:t>
            </a:r>
            <a:r>
              <a:rPr b="0" i="0" dirty="0">
                <a:solidFill>
                  <a:srgbClr val="FAFAF8"/>
                </a:solidFill>
                <a:latin typeface="Arial"/>
              </a:rPr>
              <a:t> </a:t>
            </a:r>
            <a:r>
              <a:rPr b="0" i="0" dirty="0" err="1">
                <a:solidFill>
                  <a:srgbClr val="FAFAF8"/>
                </a:solidFill>
                <a:latin typeface="Arial"/>
              </a:rPr>
              <a:t>attiva</a:t>
            </a:r>
            <a:r>
              <a:rPr b="0" i="0" dirty="0">
                <a:solidFill>
                  <a:srgbClr val="FAFAF8"/>
                </a:solidFill>
                <a:latin typeface="Arial"/>
              </a:rPr>
              <a:t>)</a:t>
            </a:r>
          </a:p>
          <a:p>
            <a:pPr algn="l">
              <a:spcBef>
                <a:spcPts val="0"/>
              </a:spcBef>
              <a:spcAft>
                <a:spcPts val="800"/>
              </a:spcAft>
            </a:pPr>
            <a:r>
              <a:rPr b="0" i="0" dirty="0">
                <a:solidFill>
                  <a:srgbClr val="FAFAF8"/>
                </a:solidFill>
                <a:latin typeface="Arial"/>
              </a:rPr>
              <a:t>8. </a:t>
            </a:r>
            <a:r>
              <a:rPr b="0" i="0" dirty="0" err="1">
                <a:solidFill>
                  <a:srgbClr val="FAFAF8"/>
                </a:solidFill>
                <a:latin typeface="Arial"/>
              </a:rPr>
              <a:t>Formazione</a:t>
            </a:r>
            <a:r>
              <a:rPr b="0" i="0" dirty="0">
                <a:solidFill>
                  <a:srgbClr val="FAFAF8"/>
                </a:solidFill>
                <a:latin typeface="Arial"/>
              </a:rPr>
              <a:t> Continua </a:t>
            </a:r>
            <a:r>
              <a:rPr b="0" i="0" dirty="0" err="1">
                <a:solidFill>
                  <a:srgbClr val="FAFAF8"/>
                </a:solidFill>
                <a:latin typeface="Arial"/>
              </a:rPr>
              <a:t>degli</a:t>
            </a:r>
            <a:r>
              <a:rPr b="0" i="0" dirty="0">
                <a:solidFill>
                  <a:srgbClr val="FAFAF8"/>
                </a:solidFill>
                <a:latin typeface="Arial"/>
              </a:rPr>
              <a:t> </a:t>
            </a:r>
            <a:r>
              <a:rPr b="0" i="0" dirty="0" err="1">
                <a:solidFill>
                  <a:srgbClr val="FAFAF8"/>
                </a:solidFill>
                <a:latin typeface="Arial"/>
              </a:rPr>
              <a:t>Operatori</a:t>
            </a:r>
            <a:r>
              <a:rPr b="0" i="0" dirty="0">
                <a:solidFill>
                  <a:srgbClr val="FAFAF8"/>
                </a:solidFill>
                <a:latin typeface="Arial"/>
              </a:rPr>
              <a:t> (</a:t>
            </a:r>
            <a:r>
              <a:rPr b="0" i="0" dirty="0" err="1">
                <a:solidFill>
                  <a:srgbClr val="FAFAF8"/>
                </a:solidFill>
                <a:latin typeface="Arial"/>
              </a:rPr>
              <a:t>competenze</a:t>
            </a:r>
            <a:r>
              <a:rPr b="0" i="0" dirty="0">
                <a:solidFill>
                  <a:srgbClr val="FAFAF8"/>
                </a:solidFill>
                <a:latin typeface="Arial"/>
              </a:rPr>
              <a:t> </a:t>
            </a:r>
            <a:r>
              <a:rPr b="0" i="0" dirty="0" err="1">
                <a:solidFill>
                  <a:srgbClr val="FAFAF8"/>
                </a:solidFill>
                <a:latin typeface="Arial"/>
              </a:rPr>
              <a:t>specifiche</a:t>
            </a:r>
            <a:r>
              <a:rPr b="0" i="0" dirty="0">
                <a:solidFill>
                  <a:srgbClr val="FAFAF8"/>
                </a:solidFill>
                <a:latin typeface="Arial"/>
              </a:rPr>
              <a:t> </a:t>
            </a:r>
            <a:r>
              <a:rPr b="0" i="0" dirty="0" err="1">
                <a:solidFill>
                  <a:srgbClr val="FAFAF8"/>
                </a:solidFill>
                <a:latin typeface="Arial"/>
              </a:rPr>
              <a:t>libere</a:t>
            </a:r>
            <a:r>
              <a:rPr b="0" i="0" dirty="0">
                <a:solidFill>
                  <a:srgbClr val="FAFAF8"/>
                </a:solidFill>
                <a:latin typeface="Arial"/>
              </a:rPr>
              <a:t> da </a:t>
            </a:r>
            <a:r>
              <a:rPr b="0" i="0" dirty="0" err="1">
                <a:solidFill>
                  <a:srgbClr val="FAFAF8"/>
                </a:solidFill>
                <a:latin typeface="Arial"/>
              </a:rPr>
              <a:t>pregiudizi</a:t>
            </a:r>
            <a:r>
              <a:rPr b="0" i="0" dirty="0">
                <a:solidFill>
                  <a:srgbClr val="FAFAF8"/>
                </a:solidFill>
                <a:latin typeface="Arial"/>
              </a:rPr>
              <a:t>)</a:t>
            </a:r>
          </a:p>
          <a:p>
            <a:pPr algn="l">
              <a:spcBef>
                <a:spcPts val="0"/>
              </a:spcBef>
              <a:spcAft>
                <a:spcPts val="800"/>
              </a:spcAft>
            </a:pPr>
            <a:r>
              <a:rPr b="0" i="0" dirty="0">
                <a:solidFill>
                  <a:srgbClr val="FAFAF8"/>
                </a:solidFill>
                <a:latin typeface="Arial"/>
              </a:rPr>
              <a:t>9. </a:t>
            </a:r>
            <a:r>
              <a:rPr b="0" i="0" dirty="0" err="1">
                <a:solidFill>
                  <a:srgbClr val="FAFAF8"/>
                </a:solidFill>
                <a:latin typeface="Arial"/>
              </a:rPr>
              <a:t>Ricerca</a:t>
            </a:r>
            <a:r>
              <a:rPr b="0" i="0" dirty="0">
                <a:solidFill>
                  <a:srgbClr val="FAFAF8"/>
                </a:solidFill>
                <a:latin typeface="Arial"/>
              </a:rPr>
              <a:t> e Real-World Evidence (</a:t>
            </a:r>
            <a:r>
              <a:rPr b="0" i="0" dirty="0" err="1">
                <a:solidFill>
                  <a:srgbClr val="FAFAF8"/>
                </a:solidFill>
                <a:latin typeface="Arial"/>
              </a:rPr>
              <a:t>valutazione</a:t>
            </a:r>
            <a:r>
              <a:rPr b="0" i="0" dirty="0">
                <a:solidFill>
                  <a:srgbClr val="FAFAF8"/>
                </a:solidFill>
                <a:latin typeface="Arial"/>
              </a:rPr>
              <a:t> </a:t>
            </a:r>
            <a:r>
              <a:rPr b="0" i="0" dirty="0" err="1">
                <a:solidFill>
                  <a:srgbClr val="FAFAF8"/>
                </a:solidFill>
                <a:latin typeface="Arial"/>
              </a:rPr>
              <a:t>scientifica</a:t>
            </a:r>
            <a:r>
              <a:rPr b="0" i="0" dirty="0">
                <a:solidFill>
                  <a:srgbClr val="FAFAF8"/>
                </a:solidFill>
                <a:latin typeface="Arial"/>
              </a:rPr>
              <a:t> </a:t>
            </a:r>
            <a:r>
              <a:rPr b="0" i="0" dirty="0" err="1">
                <a:solidFill>
                  <a:srgbClr val="FAFAF8"/>
                </a:solidFill>
                <a:latin typeface="Arial"/>
              </a:rPr>
              <a:t>sistematica</a:t>
            </a:r>
            <a:r>
              <a:rPr b="0" i="0" dirty="0">
                <a:solidFill>
                  <a:srgbClr val="FAFAF8"/>
                </a:solidFill>
                <a:latin typeface="Arial"/>
              </a:rPr>
              <a:t> </a:t>
            </a:r>
            <a:r>
              <a:rPr b="0" i="0" dirty="0" err="1">
                <a:solidFill>
                  <a:srgbClr val="FAFAF8"/>
                </a:solidFill>
                <a:latin typeface="Arial"/>
              </a:rPr>
              <a:t>degli</a:t>
            </a:r>
            <a:r>
              <a:rPr b="0" i="0" dirty="0">
                <a:solidFill>
                  <a:srgbClr val="FAFAF8"/>
                </a:solidFill>
                <a:latin typeface="Arial"/>
              </a:rPr>
              <a:t> </a:t>
            </a:r>
            <a:r>
              <a:rPr b="0" i="0" dirty="0" err="1">
                <a:solidFill>
                  <a:srgbClr val="FAFAF8"/>
                </a:solidFill>
                <a:latin typeface="Arial"/>
              </a:rPr>
              <a:t>esiti</a:t>
            </a:r>
            <a:r>
              <a:rPr b="0" i="0" dirty="0">
                <a:solidFill>
                  <a:srgbClr val="FAFAF8"/>
                </a:solidFill>
                <a:latin typeface="Arial"/>
              </a:rPr>
              <a:t>)</a:t>
            </a:r>
          </a:p>
          <a:p>
            <a:pPr algn="l">
              <a:spcBef>
                <a:spcPts val="0"/>
              </a:spcBef>
              <a:spcAft>
                <a:spcPts val="800"/>
              </a:spcAft>
            </a:pPr>
            <a:r>
              <a:rPr b="0" i="0" dirty="0">
                <a:solidFill>
                  <a:srgbClr val="FAFAF8"/>
                </a:solidFill>
                <a:latin typeface="Arial"/>
              </a:rPr>
              <a:t>10. </a:t>
            </a:r>
            <a:r>
              <a:rPr b="0" i="0" dirty="0" err="1">
                <a:solidFill>
                  <a:srgbClr val="FAFAF8"/>
                </a:solidFill>
                <a:latin typeface="Arial"/>
              </a:rPr>
              <a:t>Lotta</a:t>
            </a:r>
            <a:r>
              <a:rPr b="0" i="0" dirty="0">
                <a:solidFill>
                  <a:srgbClr val="FAFAF8"/>
                </a:solidFill>
                <a:latin typeface="Arial"/>
              </a:rPr>
              <a:t> </a:t>
            </a:r>
            <a:r>
              <a:rPr b="0" i="0" dirty="0" err="1">
                <a:solidFill>
                  <a:srgbClr val="FAFAF8"/>
                </a:solidFill>
                <a:latin typeface="Arial"/>
              </a:rPr>
              <a:t>allo</a:t>
            </a:r>
            <a:r>
              <a:rPr b="0" i="0" dirty="0">
                <a:solidFill>
                  <a:srgbClr val="FAFAF8"/>
                </a:solidFill>
                <a:latin typeface="Arial"/>
              </a:rPr>
              <a:t> Stigma e </a:t>
            </a:r>
            <a:r>
              <a:rPr b="0" i="0" dirty="0" err="1">
                <a:solidFill>
                  <a:srgbClr val="FAFAF8"/>
                </a:solidFill>
                <a:latin typeface="Arial"/>
              </a:rPr>
              <a:t>Coinvolgimento</a:t>
            </a:r>
            <a:r>
              <a:rPr b="0" i="0" dirty="0">
                <a:solidFill>
                  <a:srgbClr val="FAFAF8"/>
                </a:solidFill>
                <a:latin typeface="Arial"/>
              </a:rPr>
              <a:t> (</a:t>
            </a:r>
            <a:r>
              <a:rPr b="0" i="0" dirty="0" err="1">
                <a:solidFill>
                  <a:srgbClr val="FAFAF8"/>
                </a:solidFill>
                <a:latin typeface="Arial"/>
              </a:rPr>
              <a:t>coinvolgere</a:t>
            </a:r>
            <a:r>
              <a:rPr b="0" i="0" dirty="0">
                <a:solidFill>
                  <a:srgbClr val="FAFAF8"/>
                </a:solidFill>
                <a:latin typeface="Arial"/>
              </a:rPr>
              <a:t> </a:t>
            </a:r>
            <a:r>
              <a:rPr b="0" i="0" dirty="0" err="1">
                <a:solidFill>
                  <a:srgbClr val="FAFAF8"/>
                </a:solidFill>
                <a:latin typeface="Arial"/>
              </a:rPr>
              <a:t>i</a:t>
            </a:r>
            <a:r>
              <a:rPr b="0" i="0" dirty="0">
                <a:solidFill>
                  <a:srgbClr val="FAFAF8"/>
                </a:solidFill>
                <a:latin typeface="Arial"/>
              </a:rPr>
              <a:t> </a:t>
            </a:r>
            <a:r>
              <a:rPr b="0" i="0" dirty="0" err="1">
                <a:solidFill>
                  <a:srgbClr val="FAFAF8"/>
                </a:solidFill>
                <a:latin typeface="Arial"/>
              </a:rPr>
              <a:t>pazienti</a:t>
            </a:r>
            <a:r>
              <a:rPr b="0" i="0" dirty="0">
                <a:solidFill>
                  <a:srgbClr val="FAFAF8"/>
                </a:solidFill>
                <a:latin typeface="Arial"/>
              </a:rPr>
              <a:t> </a:t>
            </a:r>
            <a:r>
              <a:rPr b="0" i="0" dirty="0" err="1">
                <a:solidFill>
                  <a:srgbClr val="FAFAF8"/>
                </a:solidFill>
                <a:latin typeface="Arial"/>
              </a:rPr>
              <a:t>nei</a:t>
            </a:r>
            <a:r>
              <a:rPr b="0" i="0" dirty="0">
                <a:solidFill>
                  <a:srgbClr val="FAFAF8"/>
                </a:solidFill>
                <a:latin typeface="Arial"/>
              </a:rPr>
              <a:t> </a:t>
            </a:r>
            <a:r>
              <a:rPr b="0" i="0" dirty="0" err="1">
                <a:solidFill>
                  <a:srgbClr val="FAFAF8"/>
                </a:solidFill>
                <a:latin typeface="Arial"/>
              </a:rPr>
              <a:t>processi</a:t>
            </a:r>
            <a:r>
              <a:rPr b="0" i="0" dirty="0">
                <a:solidFill>
                  <a:srgbClr val="FAFAF8"/>
                </a:solidFill>
                <a:latin typeface="Arial"/>
              </a:rPr>
              <a:t> </a:t>
            </a:r>
            <a:r>
              <a:rPr b="0" i="0" dirty="0" err="1">
                <a:solidFill>
                  <a:srgbClr val="FAFAF8"/>
                </a:solidFill>
                <a:latin typeface="Arial"/>
              </a:rPr>
              <a:t>decisionali</a:t>
            </a:r>
            <a:r>
              <a:rPr b="0" i="0" dirty="0">
                <a:solidFill>
                  <a:srgbClr val="FAFAF8"/>
                </a:solidFill>
                <a:latin typeface="Arial"/>
              </a:rPr>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190500"/>
            <a:ext cx="11769725" cy="649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2688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3" name="Segnaposto contenuto 3"/>
          <p:cNvPicPr/>
          <p:nvPr/>
        </p:nvPicPr>
        <p:blipFill>
          <a:blip r:embed="rId3"/>
          <a:stretch/>
        </p:blipFill>
        <p:spPr>
          <a:xfrm>
            <a:off x="5384800" y="265589"/>
            <a:ext cx="5994400" cy="3856468"/>
          </a:xfrm>
          <a:prstGeom prst="rect">
            <a:avLst/>
          </a:prstGeom>
          <a:ln w="0">
            <a:solidFill>
              <a:srgbClr val="3494BA"/>
            </a:solidFill>
          </a:ln>
        </p:spPr>
      </p:pic>
      <p:sp>
        <p:nvSpPr>
          <p:cNvPr id="5" name="Rettangolo 6"/>
          <p:cNvSpPr/>
          <p:nvPr/>
        </p:nvSpPr>
        <p:spPr>
          <a:xfrm>
            <a:off x="5188138" y="4269600"/>
            <a:ext cx="6191062" cy="1937538"/>
          </a:xfrm>
          <a:prstGeom prst="rect">
            <a:avLst/>
          </a:prstGeom>
          <a:noFill/>
          <a:ln w="9525">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it-IT" sz="2400" b="1" strike="noStrike" spc="-1" dirty="0">
                <a:solidFill>
                  <a:srgbClr val="028987"/>
                </a:solidFill>
                <a:latin typeface="Arial"/>
              </a:rPr>
              <a:t>I</a:t>
            </a:r>
            <a:r>
              <a:rPr lang="it-IT" sz="2400" b="1" strike="noStrike" spc="-1" dirty="0">
                <a:solidFill>
                  <a:srgbClr val="028987"/>
                </a:solidFill>
                <a:latin typeface="Gill Sans MT"/>
              </a:rPr>
              <a:t> buoni conforti hanno anche efficacia curativa, e tutto ciò che solleva lo spirito fa bene anche al corpo.</a:t>
            </a:r>
            <a:endParaRPr lang="it-IT" sz="2400" b="0" strike="noStrike" spc="-1" dirty="0">
              <a:solidFill>
                <a:srgbClr val="000000"/>
              </a:solidFill>
              <a:latin typeface="Arial"/>
            </a:endParaRPr>
          </a:p>
          <a:p>
            <a:pPr algn="ctr">
              <a:lnSpc>
                <a:spcPct val="100000"/>
              </a:lnSpc>
            </a:pPr>
            <a:r>
              <a:rPr sz="2400" dirty="0"/>
              <a:t/>
            </a:r>
            <a:br>
              <a:rPr sz="2400" dirty="0"/>
            </a:br>
            <a:r>
              <a:rPr lang="it-IT" sz="2400" b="0" strike="noStrike" spc="-1" dirty="0">
                <a:solidFill>
                  <a:srgbClr val="028987"/>
                </a:solidFill>
                <a:latin typeface="Gill Sans MT"/>
              </a:rPr>
              <a:t>Lucio </a:t>
            </a:r>
            <a:r>
              <a:rPr lang="it-IT" sz="2400" b="0" strike="noStrike" spc="-1" dirty="0" err="1">
                <a:solidFill>
                  <a:srgbClr val="028987"/>
                </a:solidFill>
                <a:latin typeface="Gill Sans MT"/>
              </a:rPr>
              <a:t>Anneo</a:t>
            </a:r>
            <a:r>
              <a:rPr lang="it-IT" sz="2400" b="0" strike="noStrike" spc="-1" dirty="0">
                <a:solidFill>
                  <a:srgbClr val="028987"/>
                </a:solidFill>
                <a:latin typeface="Gill Sans MT"/>
              </a:rPr>
              <a:t> Seneca, </a:t>
            </a:r>
            <a:r>
              <a:rPr lang="it-IT" sz="2400" b="0" i="1" strike="noStrike" spc="-1" dirty="0">
                <a:solidFill>
                  <a:srgbClr val="028987"/>
                </a:solidFill>
                <a:latin typeface="Gill Sans MT"/>
              </a:rPr>
              <a:t>Lettere a Lucilio, 62/65</a:t>
            </a:r>
            <a:endParaRPr lang="it-IT" sz="2400" b="0" strike="noStrike" spc="-1" dirty="0">
              <a:solidFill>
                <a:srgbClr val="000000"/>
              </a:solidFill>
              <a:latin typeface="Arial"/>
            </a:endParaRPr>
          </a:p>
        </p:txBody>
      </p:sp>
      <p:sp>
        <p:nvSpPr>
          <p:cNvPr id="6" name="CasellaDiTesto 5"/>
          <p:cNvSpPr txBox="1"/>
          <p:nvPr/>
        </p:nvSpPr>
        <p:spPr>
          <a:xfrm>
            <a:off x="10693400" y="6341533"/>
            <a:ext cx="1498600" cy="584775"/>
          </a:xfrm>
          <a:prstGeom prst="rect">
            <a:avLst/>
          </a:prstGeom>
          <a:noFill/>
        </p:spPr>
        <p:txBody>
          <a:bodyPr wrap="square" rtlCol="0">
            <a:spAutoFit/>
          </a:bodyPr>
          <a:lstStyle/>
          <a:p>
            <a:r>
              <a:rPr lang="it-IT" sz="3200" b="1" dirty="0" smtClean="0">
                <a:solidFill>
                  <a:srgbClr val="002060"/>
                </a:solidFill>
              </a:rPr>
              <a:t>GRAZIE</a:t>
            </a:r>
            <a:endParaRPr lang="it-IT" sz="3200" b="1" dirty="0">
              <a:solidFill>
                <a:srgbClr val="002060"/>
              </a:solidFill>
            </a:endParaRPr>
          </a:p>
        </p:txBody>
      </p:sp>
    </p:spTree>
    <p:extLst>
      <p:ext uri="{BB962C8B-B14F-4D97-AF65-F5344CB8AC3E}">
        <p14:creationId xmlns:p14="http://schemas.microsoft.com/office/powerpoint/2010/main" val="13089572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ividendi">
  <a:themeElements>
    <a:clrScheme name="Blu verde">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347</TotalTime>
  <Words>1966</Words>
  <Application>Microsoft Office PowerPoint</Application>
  <PresentationFormat>Widescreen</PresentationFormat>
  <Paragraphs>211</Paragraphs>
  <Slides>36</Slides>
  <Notes>6</Notes>
  <HiddenSlides>0</HiddenSlides>
  <MMClips>0</MMClips>
  <ScaleCrop>false</ScaleCrop>
  <HeadingPairs>
    <vt:vector size="6" baseType="variant">
      <vt:variant>
        <vt:lpstr>Caratteri utilizzati</vt:lpstr>
      </vt:variant>
      <vt:variant>
        <vt:i4>9</vt:i4>
      </vt:variant>
      <vt:variant>
        <vt:lpstr>Tema</vt:lpstr>
      </vt:variant>
      <vt:variant>
        <vt:i4>2</vt:i4>
      </vt:variant>
      <vt:variant>
        <vt:lpstr>Titoli diapositive</vt:lpstr>
      </vt:variant>
      <vt:variant>
        <vt:i4>36</vt:i4>
      </vt:variant>
    </vt:vector>
  </HeadingPairs>
  <TitlesOfParts>
    <vt:vector size="47" baseType="lpstr">
      <vt:lpstr>Aeonik</vt:lpstr>
      <vt:lpstr>Aptos</vt:lpstr>
      <vt:lpstr>Arial</vt:lpstr>
      <vt:lpstr>Calibri</vt:lpstr>
      <vt:lpstr>DejaVu Sans</vt:lpstr>
      <vt:lpstr>Georgia</vt:lpstr>
      <vt:lpstr>Gill Sans MT</vt:lpstr>
      <vt:lpstr>Times New Roman</vt:lpstr>
      <vt:lpstr>Wingdings 2</vt:lpstr>
      <vt:lpstr>Office Theme</vt:lpstr>
      <vt:lpstr>Dividendi</vt:lpstr>
      <vt:lpstr>Presentazione standard di PowerPoint</vt:lpstr>
      <vt:lpstr>L'obesità grava sul SSN come emergenza clinica ed economica</vt:lpstr>
      <vt:lpstr>Presentazione standard di PowerPoint</vt:lpstr>
      <vt:lpstr>Presentazione standard di PowerPoint</vt:lpstr>
      <vt:lpstr>Il PDTA standardizza l'iter terapeutico per governare l'obesità</vt:lpstr>
      <vt:lpstr>Quattro pilastri garantiscono la presa in carico integrata ed equa</vt:lpstr>
      <vt:lpstr>Il paradosso bariatrico: l'obesità risiede al Sud, ma le cure sono al Nord</vt:lpstr>
      <vt:lpstr>Il paradosso bariatrico: l'obesità risiede al Sud, ma le cure sono al Nord</vt:lpstr>
      <vt:lpstr>    Nord Vs Sud</vt:lpstr>
      <vt:lpstr>Regioni che hanno un PDTA per il trattamento dell’ obesità</vt:lpstr>
      <vt:lpstr>Esperienza Siciliana ………..</vt:lpstr>
      <vt:lpstr>Esperienza Siciliana ……….</vt:lpstr>
      <vt:lpstr>PDTA per il trattamento integrato dell’obesità dell’adulto regione sicilia</vt:lpstr>
      <vt:lpstr>PDTA per il trattamento integrato dell’obesità dell’adulto regione sicilia</vt:lpstr>
      <vt:lpstr>La Sicilia: modello Hub &amp; Spoke</vt:lpstr>
      <vt:lpstr>Presentazione standard di PowerPoint</vt:lpstr>
      <vt:lpstr>Presentazione standard di PowerPoint</vt:lpstr>
      <vt:lpstr>Il DRG 288: un rimborso che rende la chirurgia bariatrica in perdita</vt:lpstr>
      <vt:lpstr>I rimborsi regionali del DRG 288 </vt:lpstr>
      <vt:lpstr>I dispositivi avanzati limitano i margini</vt:lpstr>
      <vt:lpstr>Un ricovero in Terapia Intensiva azzera i margini</vt:lpstr>
      <vt:lpstr>L'assenza di canali pre-operatori rapidi alimenta la rinuncia alle cure</vt:lpstr>
      <vt:lpstr>L'assenza di canali pre-operatori rapidi alimenta la rinuncia alle cure</vt:lpstr>
      <vt:lpstr>Accordo Stato – Regioni: il circuito dei rimborsi</vt:lpstr>
      <vt:lpstr>La mobilità passiva drena risorse finanziarie dalle regioni d'origine</vt:lpstr>
      <vt:lpstr>L'extra-tetto incentiva l'attrazione attiva delle cliniche private del Nord</vt:lpstr>
      <vt:lpstr>I centri del NORD reclutano pazienti al SUD</vt:lpstr>
      <vt:lpstr>Sacrificio della preparazione all’intervento chirurgico?</vt:lpstr>
      <vt:lpstr>Le complicanze post-operatorie a distanza</vt:lpstr>
      <vt:lpstr>Le complicanze post-operatorie a distanza</vt:lpstr>
      <vt:lpstr>Presentazione standard di PowerPoint</vt:lpstr>
      <vt:lpstr>Tre proposte strutturali possono azzerare la mobilità passiva</vt:lpstr>
      <vt:lpstr>Elevare il DRG 288 ad alta complessità sblocca i tetti di spesa regionali</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cosimo</dc:creator>
  <cp:keywords/>
  <dc:description>generated using python-pptx</dc:description>
  <cp:lastModifiedBy>cosimo</cp:lastModifiedBy>
  <cp:revision>58</cp:revision>
  <dcterms:created xsi:type="dcterms:W3CDTF">2013-01-27T09:14:16Z</dcterms:created>
  <dcterms:modified xsi:type="dcterms:W3CDTF">2026-09-18T07:59:38Z</dcterms:modified>
  <cp:category/>
</cp:coreProperties>
</file>